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5"/>
  </p:notesMasterIdLst>
  <p:sldIdLst>
    <p:sldId id="286" r:id="rId2"/>
    <p:sldId id="287" r:id="rId3"/>
    <p:sldId id="288" r:id="rId4"/>
    <p:sldId id="289" r:id="rId5"/>
    <p:sldId id="290" r:id="rId6"/>
    <p:sldId id="291" r:id="rId7"/>
    <p:sldId id="292" r:id="rId8"/>
    <p:sldId id="293" r:id="rId9"/>
    <p:sldId id="295" r:id="rId10"/>
    <p:sldId id="296" r:id="rId11"/>
    <p:sldId id="297" r:id="rId12"/>
    <p:sldId id="298" r:id="rId13"/>
    <p:sldId id="299" r:id="rId14"/>
    <p:sldId id="300" r:id="rId15"/>
    <p:sldId id="301" r:id="rId16"/>
    <p:sldId id="302" r:id="rId17"/>
    <p:sldId id="303" r:id="rId18"/>
    <p:sldId id="307" r:id="rId19"/>
    <p:sldId id="306" r:id="rId20"/>
    <p:sldId id="309" r:id="rId21"/>
    <p:sldId id="326" r:id="rId22"/>
    <p:sldId id="327" r:id="rId23"/>
    <p:sldId id="311"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Cambria" panose="02040503050406030204" pitchFamily="18" charset="0"/>
      <p:regular r:id="rId30"/>
      <p:bold r:id="rId31"/>
      <p:italic r:id="rId32"/>
      <p:boldItalic r:id="rId33"/>
    </p:embeddedFont>
    <p:embeddedFont>
      <p:font typeface="Raleway"/>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98" roundtripDataSignature="AMtx7mjDWIFT/rlTSWVRRc9ltdOcUQpIT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A9F289-54E0-4B11-9699-79851A266499}">
  <a:tblStyle styleId="{7BA9F289-54E0-4B11-9699-79851A266499}"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26"/>
  </p:normalViewPr>
  <p:slideViewPr>
    <p:cSldViewPr snapToGrid="0">
      <p:cViewPr varScale="1">
        <p:scale>
          <a:sx n="102" d="100"/>
          <a:sy n="102" d="100"/>
        </p:scale>
        <p:origin x="252" y="6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98" Type="http://customschemas.google.com/relationships/presentationmetadata" Target="meta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10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10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270"/>
              </a:spcBef>
              <a:spcAft>
                <a:spcPts val="0"/>
              </a:spcAft>
              <a:buSzPts val="1400"/>
              <a:buNone/>
              <a:defRPr sz="900" b="0" i="0" u="none" strike="noStrike" cap="none">
                <a:solidFill>
                  <a:schemeClr val="dk1"/>
                </a:solidFill>
                <a:latin typeface="Calibri"/>
                <a:ea typeface="Calibri"/>
                <a:cs typeface="Calibri"/>
                <a:sym typeface="Calibri"/>
              </a:defRPr>
            </a:lvl1pPr>
            <a:lvl2pPr marL="914400" marR="0" lvl="1" indent="-228600" algn="l" rtl="0">
              <a:spcBef>
                <a:spcPts val="270"/>
              </a:spcBef>
              <a:spcAft>
                <a:spcPts val="0"/>
              </a:spcAft>
              <a:buSzPts val="1400"/>
              <a:buNone/>
              <a:defRPr sz="900" b="0" i="0" u="none" strike="noStrike" cap="none">
                <a:solidFill>
                  <a:schemeClr val="dk1"/>
                </a:solidFill>
                <a:latin typeface="Calibri"/>
                <a:ea typeface="Calibri"/>
                <a:cs typeface="Calibri"/>
                <a:sym typeface="Calibri"/>
              </a:defRPr>
            </a:lvl2pPr>
            <a:lvl3pPr marL="1371600" marR="0" lvl="2" indent="-228600" algn="l" rtl="0">
              <a:spcBef>
                <a:spcPts val="270"/>
              </a:spcBef>
              <a:spcAft>
                <a:spcPts val="0"/>
              </a:spcAft>
              <a:buSzPts val="1400"/>
              <a:buNone/>
              <a:defRPr sz="900" b="0" i="0" u="none" strike="noStrike" cap="none">
                <a:solidFill>
                  <a:schemeClr val="dk1"/>
                </a:solidFill>
                <a:latin typeface="Calibri"/>
                <a:ea typeface="Calibri"/>
                <a:cs typeface="Calibri"/>
                <a:sym typeface="Calibri"/>
              </a:defRPr>
            </a:lvl3pPr>
            <a:lvl4pPr marL="1828800" marR="0" lvl="3" indent="-228600" algn="l" rtl="0">
              <a:spcBef>
                <a:spcPts val="270"/>
              </a:spcBef>
              <a:spcAft>
                <a:spcPts val="0"/>
              </a:spcAft>
              <a:buSzPts val="1400"/>
              <a:buNone/>
              <a:defRPr sz="900" b="0" i="0" u="none" strike="noStrike" cap="none">
                <a:solidFill>
                  <a:schemeClr val="dk1"/>
                </a:solidFill>
                <a:latin typeface="Calibri"/>
                <a:ea typeface="Calibri"/>
                <a:cs typeface="Calibri"/>
                <a:sym typeface="Calibri"/>
              </a:defRPr>
            </a:lvl4pPr>
            <a:lvl5pPr marL="2286000" marR="0" lvl="4" indent="-228600" algn="l" rtl="0">
              <a:spcBef>
                <a:spcPts val="270"/>
              </a:spcBef>
              <a:spcAft>
                <a:spcPts val="0"/>
              </a:spcAft>
              <a:buSzPts val="1400"/>
              <a:buNone/>
              <a:defRPr sz="9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9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pcouncil.org/navigating-the-council/membership-groups-and-staff/council-members/"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www.pcouncil.org/navigating-the-council/membership-groups-and-staff/council-staff/"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pcouncil.org/navigating-the-council/membership-groups-and-staff/council-members/"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www.pcouncil.org/navigating-the-council/membership-groups-and-staff/council-staff/"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0" name="Google Shape;620;p3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270"/>
              </a:spcBef>
              <a:spcAft>
                <a:spcPts val="0"/>
              </a:spcAft>
              <a:buNone/>
            </a:pPr>
            <a:endParaRPr dirty="0"/>
          </a:p>
        </p:txBody>
      </p:sp>
      <p:sp>
        <p:nvSpPr>
          <p:cNvPr id="621" name="Google Shape;621;p3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6" name="Google Shape;756;p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270"/>
              </a:spcBef>
              <a:spcAft>
                <a:spcPts val="0"/>
              </a:spcAft>
              <a:buNone/>
            </a:pPr>
            <a:r>
              <a:rPr lang="en-US">
                <a:solidFill>
                  <a:srgbClr val="1F497D"/>
                </a:solidFill>
              </a:rPr>
              <a:t>Other ways to present this information</a:t>
            </a:r>
            <a:endParaRPr/>
          </a:p>
          <a:p>
            <a:pPr marL="0" marR="0" lvl="0" indent="0" algn="l" rtl="0">
              <a:lnSpc>
                <a:spcPct val="100000"/>
              </a:lnSpc>
              <a:spcBef>
                <a:spcPts val="0"/>
              </a:spcBef>
              <a:spcAft>
                <a:spcPts val="0"/>
              </a:spcAft>
              <a:buClr>
                <a:schemeClr val="dk1"/>
              </a:buClr>
              <a:buSzPts val="1200"/>
              <a:buFont typeface="Calibri"/>
              <a:buNone/>
            </a:pPr>
            <a:endParaRPr b="0"/>
          </a:p>
        </p:txBody>
      </p:sp>
      <p:sp>
        <p:nvSpPr>
          <p:cNvPr id="757" name="Google Shape;757;p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200"/>
              <a:buFont typeface="Calibri"/>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8" name="Google Shape;768;p4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b="0"/>
              <a:t>Get info on oxygen from OOI</a:t>
            </a:r>
            <a:endParaRPr b="0"/>
          </a:p>
        </p:txBody>
      </p:sp>
      <p:sp>
        <p:nvSpPr>
          <p:cNvPr id="769" name="Google Shape;769;p4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200"/>
              <a:buFont typeface="Calibri"/>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8"/>
        <p:cNvGrpSpPr/>
        <p:nvPr/>
      </p:nvGrpSpPr>
      <p:grpSpPr>
        <a:xfrm>
          <a:off x="0" y="0"/>
          <a:ext cx="0" cy="0"/>
          <a:chOff x="0" y="0"/>
          <a:chExt cx="0" cy="0"/>
        </a:xfrm>
      </p:grpSpPr>
      <p:sp>
        <p:nvSpPr>
          <p:cNvPr id="779" name="Google Shape;779;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0" name="Google Shape;780;p4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b="0"/>
              <a:t>Get info on oxygen from OO!</a:t>
            </a:r>
            <a:endParaRPr b="0"/>
          </a:p>
        </p:txBody>
      </p:sp>
      <p:sp>
        <p:nvSpPr>
          <p:cNvPr id="781" name="Google Shape;781;p4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200"/>
              <a:buFont typeface="Calibri"/>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3" name="Google Shape;803;p4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b="0" dirty="0"/>
              <a:t>Get info on oxygen from OO!</a:t>
            </a:r>
            <a:endParaRPr dirty="0"/>
          </a:p>
          <a:p>
            <a:pPr marL="0" marR="0" lvl="0" indent="0" algn="l" rtl="0">
              <a:lnSpc>
                <a:spcPct val="100000"/>
              </a:lnSpc>
              <a:spcBef>
                <a:spcPts val="0"/>
              </a:spcBef>
              <a:spcAft>
                <a:spcPts val="0"/>
              </a:spcAft>
              <a:buClr>
                <a:schemeClr val="dk1"/>
              </a:buClr>
              <a:buSzPts val="1200"/>
              <a:buFont typeface="Calibri"/>
              <a:buNone/>
            </a:pPr>
            <a:r>
              <a:rPr lang="en-US" sz="900" dirty="0">
                <a:solidFill>
                  <a:schemeClr val="dk1"/>
                </a:solidFill>
              </a:rPr>
              <a:t>Domoic acid concentration in razor clams (gray solid lines) and Dungeness crab viscera (black solid lines) through 2022 for WA, OR, northern CA (Del Norte to Mendocino counties), and central CA (Sonoma to San Luis Obispo counties). Dashed lines are the management thresholds of 20 ppm (clams, gray) and 30 ppm (crabs, black). </a:t>
            </a:r>
          </a:p>
          <a:p>
            <a:pPr marL="0" marR="0" lvl="0" indent="0" algn="l" rtl="0">
              <a:lnSpc>
                <a:spcPct val="100000"/>
              </a:lnSpc>
              <a:spcBef>
                <a:spcPts val="0"/>
              </a:spcBef>
              <a:spcAft>
                <a:spcPts val="0"/>
              </a:spcAft>
              <a:buClr>
                <a:schemeClr val="dk1"/>
              </a:buClr>
              <a:buSzPts val="1200"/>
              <a:buFont typeface="Calibri"/>
              <a:buNone/>
            </a:pPr>
            <a:endParaRPr lang="en-US" sz="900" dirty="0">
              <a:solidFill>
                <a:schemeClr val="dk1"/>
              </a:solidFill>
            </a:endParaRPr>
          </a:p>
          <a:p>
            <a:pPr marL="0" marR="0" lvl="0" indent="0" algn="l" rtl="0">
              <a:lnSpc>
                <a:spcPct val="100000"/>
              </a:lnSpc>
              <a:spcBef>
                <a:spcPts val="0"/>
              </a:spcBef>
              <a:spcAft>
                <a:spcPts val="0"/>
              </a:spcAft>
              <a:buClr>
                <a:schemeClr val="dk1"/>
              </a:buClr>
              <a:buSzPts val="1200"/>
              <a:buFont typeface="Calibri"/>
              <a:buNone/>
            </a:pPr>
            <a:r>
              <a:rPr lang="en-US" sz="900" dirty="0">
                <a:solidFill>
                  <a:schemeClr val="dk1"/>
                </a:solidFill>
              </a:rPr>
              <a:t>Help inform siting of offshore wind energy development</a:t>
            </a:r>
            <a:endParaRPr dirty="0"/>
          </a:p>
          <a:p>
            <a:pPr marL="0" marR="0" lvl="0" indent="0" algn="l" rtl="0">
              <a:lnSpc>
                <a:spcPct val="100000"/>
              </a:lnSpc>
              <a:spcBef>
                <a:spcPts val="0"/>
              </a:spcBef>
              <a:spcAft>
                <a:spcPts val="0"/>
              </a:spcAft>
              <a:buClr>
                <a:schemeClr val="dk1"/>
              </a:buClr>
              <a:buSzPts val="1200"/>
              <a:buFont typeface="Calibri"/>
              <a:buNone/>
            </a:pPr>
            <a:endParaRPr b="0" dirty="0"/>
          </a:p>
        </p:txBody>
      </p:sp>
      <p:sp>
        <p:nvSpPr>
          <p:cNvPr id="804" name="Google Shape;804;p4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200"/>
              <a:buFont typeface="Calibri"/>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9" name="Google Shape;829;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Calibri"/>
              <a:buNone/>
            </a:pPr>
            <a:r>
              <a:rPr lang="en-US" sz="1800">
                <a:solidFill>
                  <a:srgbClr val="000000"/>
                </a:solidFill>
                <a:latin typeface="Calibri"/>
                <a:ea typeface="Calibri"/>
                <a:cs typeface="Calibri"/>
                <a:sym typeface="Calibri"/>
              </a:rPr>
              <a:t>One measure of human well-being that we have been presenting in the ESR over the past few years is fishery diversification. The idea here is that diversifying fishing across multiple fisheries or regions could increase revenue and reduce variability in revenue and possibly buffer vessel owners from fishery shocks. The CCIEA team has been measuring multiple types of fishery diversification, including revenue diversification, which measures how revenue is spread across species groups. This figures shows that, in general, revenue diversification has been declining for west coast fishing vessels since the mid-1990s which can pose more risk to vessel owners, although we note that California, Oregon and Washington fleets saw small increases in diversification in 2022 relative to 2021. </a:t>
            </a:r>
            <a:endParaRPr/>
          </a:p>
          <a:p>
            <a:pPr marL="0" marR="0" lvl="0" indent="0" algn="l" rtl="0">
              <a:lnSpc>
                <a:spcPct val="100000"/>
              </a:lnSpc>
              <a:spcBef>
                <a:spcPts val="0"/>
              </a:spcBef>
              <a:spcAft>
                <a:spcPts val="0"/>
              </a:spcAft>
              <a:buClr>
                <a:schemeClr val="dk1"/>
              </a:buClr>
              <a:buSzPts val="1800"/>
              <a:buFont typeface="Calibri"/>
              <a:buNone/>
            </a:pPr>
            <a:endParaRPr sz="1800">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Calibri"/>
              <a:buNone/>
            </a:pPr>
            <a:r>
              <a:rPr lang="en-US" sz="1800">
                <a:solidFill>
                  <a:srgbClr val="000000"/>
                </a:solidFill>
                <a:latin typeface="Calibri"/>
                <a:ea typeface="Calibri"/>
                <a:cs typeface="Calibri"/>
                <a:sym typeface="Calibri"/>
              </a:rPr>
              <a:t>As I just mentioned, west coast vessel owners can reduce income variability and financial risk by diversifying their fishing portolio but they may be even more effective at reducing their financial risk by diversifying income from non-fishing occupations (which is also referred to as livelihood diversification). </a:t>
            </a:r>
            <a:endParaRPr sz="1800">
              <a:latin typeface="Times New Roman"/>
              <a:ea typeface="Times New Roman"/>
              <a:cs typeface="Times New Roman"/>
              <a:sym typeface="Times New Roman"/>
            </a:endParaRPr>
          </a:p>
          <a:p>
            <a:pPr marL="0" lvl="0" indent="0" algn="l" rtl="0">
              <a:spcBef>
                <a:spcPts val="0"/>
              </a:spcBef>
              <a:spcAft>
                <a:spcPts val="0"/>
              </a:spcAft>
              <a:buClr>
                <a:schemeClr val="dk1"/>
              </a:buClr>
              <a:buSzPts val="900"/>
              <a:buFont typeface="Calibri"/>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7" name="Google Shape;837;p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Calibri"/>
              <a:buNone/>
            </a:pPr>
            <a:r>
              <a:rPr lang="en-US" sz="1800">
                <a:solidFill>
                  <a:srgbClr val="000000"/>
                </a:solidFill>
                <a:latin typeface="Calibri"/>
                <a:ea typeface="Calibri"/>
                <a:cs typeface="Calibri"/>
                <a:sym typeface="Calibri"/>
              </a:rPr>
              <a:t>The CCIEA team has also updated the social vulnerability scores for commercial and recreational fisheries for communities in five regions, including Washington, Oregon, and northern, central and southern California. The figures are based on the most recent available data and include the five highest-scoring communities for commercial and recreational fishing reliance for each region, which are grouped by the different colored polygons in the figures. Communities in the upper right quadrant of both plots are those with relatively high social vulnerability and either high commercial fishing reliance or high recreational fishing reliance. And I want to mention that this is the first year we’ve been able to include metrics of recreational reliance. Overall, the figures indicate that there is higher vulnerability of commercial and recreational fishing communities in Washington and Oregon than in California. This geographic pattern is echoed in some work led presented in this year’s Climate Change Appendix which predicts that groundfish fishing fleets in the northern region of the CC are more vulnerable and at higher risk to climate change than groundfisgh fishing fleets in the south.</a:t>
            </a:r>
            <a:endParaRPr sz="1800">
              <a:latin typeface="Times New Roman"/>
              <a:ea typeface="Times New Roman"/>
              <a:cs typeface="Times New Roman"/>
              <a:sym typeface="Times New Roman"/>
            </a:endParaRPr>
          </a:p>
          <a:p>
            <a:pPr marL="0" marR="0" lvl="0" indent="0" algn="l" rtl="0">
              <a:lnSpc>
                <a:spcPct val="100000"/>
              </a:lnSpc>
              <a:spcBef>
                <a:spcPts val="0"/>
              </a:spcBef>
              <a:spcAft>
                <a:spcPts val="0"/>
              </a:spcAft>
              <a:buClr>
                <a:schemeClr val="dk1"/>
              </a:buClr>
              <a:buSzPts val="1800"/>
              <a:buFont typeface="Calibri"/>
              <a:buNone/>
            </a:pPr>
            <a:endParaRPr sz="1800">
              <a:latin typeface="Calibri"/>
              <a:ea typeface="Calibri"/>
              <a:cs typeface="Calibri"/>
              <a:sym typeface="Calibri"/>
            </a:endParaRPr>
          </a:p>
          <a:p>
            <a:pPr marL="0" lvl="0" indent="0" algn="l" rtl="0">
              <a:spcBef>
                <a:spcPts val="0"/>
              </a:spcBef>
              <a:spcAft>
                <a:spcPts val="0"/>
              </a:spcAft>
              <a:buClr>
                <a:schemeClr val="dk1"/>
              </a:buClr>
              <a:buSzPts val="900"/>
              <a:buFont typeface="Calibri"/>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0" name="Google Shape;900;p4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900"/>
              <a:buFont typeface="Calibri"/>
              <a:buNone/>
            </a:pPr>
            <a:r>
              <a:rPr lang="en-US">
                <a:solidFill>
                  <a:schemeClr val="dk1"/>
                </a:solidFill>
              </a:rPr>
              <a:t>And lastly, the CCE has been reasonably resilient to climate and ocean conditions in 2023 and in prior years however it’s unlikely that the system can sustain this resilience indefinitely, especially in the face of climate change. The CCIEA team is well positioned to support efforts aimed at better understanding the impacts of climate change on west coast species and quantifying risk posed to West Coast fisheries and fishing communities. This year’s climate change appendix highlights some of these efforts coming out of the Future Seas project and the Groundfish, Climate Change, and Communities in the California Current project </a:t>
            </a:r>
            <a:r>
              <a:rPr lang="en-US" i="1">
                <a:solidFill>
                  <a:schemeClr val="dk1"/>
                </a:solidFill>
              </a:rPr>
              <a:t>(also known the GC5 project).</a:t>
            </a:r>
            <a:endParaRPr/>
          </a:p>
          <a:p>
            <a:pPr marL="0" lvl="0" indent="0" algn="l" rtl="0">
              <a:spcBef>
                <a:spcPts val="0"/>
              </a:spcBef>
              <a:spcAft>
                <a:spcPts val="0"/>
              </a:spcAft>
              <a:buClr>
                <a:schemeClr val="dk1"/>
              </a:buClr>
              <a:buSzPts val="900"/>
              <a:buFont typeface="Calibri"/>
              <a:buNone/>
            </a:pPr>
            <a:endParaRPr i="1">
              <a:solidFill>
                <a:schemeClr val="dk1"/>
              </a:solidFill>
            </a:endParaRPr>
          </a:p>
          <a:p>
            <a:pPr marL="0" marR="0" lvl="0" indent="0" algn="l" rtl="0">
              <a:lnSpc>
                <a:spcPct val="100000"/>
              </a:lnSpc>
              <a:spcBef>
                <a:spcPts val="0"/>
              </a:spcBef>
              <a:spcAft>
                <a:spcPts val="0"/>
              </a:spcAft>
              <a:buClr>
                <a:schemeClr val="dk1"/>
              </a:buClr>
              <a:buSzPts val="1800"/>
              <a:buFont typeface="Arial"/>
              <a:buNone/>
            </a:pPr>
            <a:r>
              <a:rPr lang="en-US" sz="1800">
                <a:latin typeface="Arial"/>
                <a:ea typeface="Arial"/>
                <a:cs typeface="Arial"/>
                <a:sym typeface="Arial"/>
              </a:rPr>
              <a:t>Climate change appendix: to specifically </a:t>
            </a:r>
            <a:r>
              <a:rPr lang="en-US" sz="1800">
                <a:solidFill>
                  <a:srgbClr val="000000"/>
                </a:solidFill>
                <a:latin typeface="Arial"/>
                <a:ea typeface="Arial"/>
                <a:cs typeface="Arial"/>
                <a:sym typeface="Arial"/>
              </a:rPr>
              <a:t>include considerations of current and future climate change impacts on the California Current and managed species</a:t>
            </a:r>
            <a:r>
              <a:rPr lang="en-US" sz="1800">
                <a:solidFill>
                  <a:srgbClr val="833C0B"/>
                </a:solidFill>
                <a:latin typeface="Arial"/>
                <a:ea typeface="Arial"/>
                <a:cs typeface="Arial"/>
                <a:sym typeface="Arial"/>
              </a:rPr>
              <a:t>. </a:t>
            </a:r>
            <a:r>
              <a:rPr lang="en-US" sz="1800">
                <a:solidFill>
                  <a:srgbClr val="000000"/>
                </a:solidFill>
                <a:latin typeface="Arial"/>
                <a:ea typeface="Arial"/>
                <a:cs typeface="Arial"/>
                <a:sym typeface="Arial"/>
              </a:rPr>
              <a:t>For example, we’d like to include climate projections of the physics and biology, e.g., HABs, shift in species distributions, changes in habitat indices.</a:t>
            </a:r>
            <a:endParaRPr/>
          </a:p>
          <a:p>
            <a:pPr marL="0" marR="0" lvl="0" indent="0" algn="l" rtl="0">
              <a:lnSpc>
                <a:spcPct val="100000"/>
              </a:lnSpc>
              <a:spcBef>
                <a:spcPts val="0"/>
              </a:spcBef>
              <a:spcAft>
                <a:spcPts val="0"/>
              </a:spcAft>
              <a:buClr>
                <a:schemeClr val="dk1"/>
              </a:buClr>
              <a:buSzPts val="1800"/>
              <a:buFont typeface="Calibri"/>
              <a:buNone/>
            </a:pPr>
            <a:endParaRPr sz="180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US" sz="1800">
                <a:solidFill>
                  <a:srgbClr val="000000"/>
                </a:solidFill>
                <a:latin typeface="Arial"/>
                <a:ea typeface="Arial"/>
                <a:cs typeface="Arial"/>
                <a:sym typeface="Arial"/>
              </a:rPr>
              <a:t>Mention FUTURE Seas and GC5 projecy</a:t>
            </a:r>
            <a:endParaRPr sz="1800">
              <a:latin typeface="Times New Roman"/>
              <a:ea typeface="Times New Roman"/>
              <a:cs typeface="Times New Roman"/>
              <a:sym typeface="Times New Roman"/>
            </a:endParaRPr>
          </a:p>
          <a:p>
            <a:pPr marL="0" lvl="0" indent="0" algn="l" rtl="0">
              <a:spcBef>
                <a:spcPts val="0"/>
              </a:spcBef>
              <a:spcAft>
                <a:spcPts val="0"/>
              </a:spcAft>
              <a:buClr>
                <a:schemeClr val="dk1"/>
              </a:buClr>
              <a:buSzPts val="900"/>
              <a:buFont typeface="Calibri"/>
              <a:buNone/>
            </a:pPr>
            <a:endParaRPr/>
          </a:p>
          <a:p>
            <a:pPr marL="0" lvl="0" indent="0" algn="l" rtl="0">
              <a:spcBef>
                <a:spcPts val="0"/>
              </a:spcBef>
              <a:spcAft>
                <a:spcPts val="0"/>
              </a:spcAft>
              <a:buClr>
                <a:schemeClr val="dk1"/>
              </a:buClr>
              <a:buSzPts val="900"/>
              <a:buFont typeface="Calibri"/>
              <a:buNone/>
            </a:pPr>
            <a:endParaRPr/>
          </a:p>
        </p:txBody>
      </p:sp>
      <p:sp>
        <p:nvSpPr>
          <p:cNvPr id="901" name="Google Shape;901;p4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200"/>
              <a:buFont typeface="Calibri"/>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2" name="Google Shape;912;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None/>
            </a:pPr>
            <a:r>
              <a:rPr lang="en-US" sz="1800">
                <a:latin typeface="Calibri"/>
                <a:ea typeface="Calibri"/>
                <a:cs typeface="Calibri"/>
                <a:sym typeface="Calibri"/>
              </a:rPr>
              <a:t>I’m going to start our presentation by briefly reviewing the purpose or goals of the Initiative 4, which is also referred to as the Climate and Ecosystem Initiative</a:t>
            </a:r>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lnSpc>
                <a:spcPct val="100000"/>
              </a:lnSpc>
              <a:spcBef>
                <a:spcPts val="0"/>
              </a:spcBef>
              <a:spcAft>
                <a:spcPts val="0"/>
              </a:spcAft>
              <a:buClr>
                <a:schemeClr val="dk1"/>
              </a:buClr>
              <a:buSzPts val="1800"/>
              <a:buFont typeface="Calibri"/>
              <a:buNone/>
            </a:pPr>
            <a:r>
              <a:rPr lang="en-US" sz="1800">
                <a:latin typeface="Calibri"/>
                <a:ea typeface="Calibri"/>
                <a:cs typeface="Calibri"/>
                <a:sym typeface="Calibri"/>
              </a:rPr>
              <a:t>Today, our presentation and discussions are mainly focused on two other tasks for the initiative which were to draft a risk evaluation rubric that could be used across species, stocks and FMPs to highlight potential issues that should be considered in decision-making, but which are not directly accounted for in the assessment model. And then to apply the rubric to two pilot species, petrale sole and sablefish. The risk evaluation rubric is presented in our main report to the Council and I will be talking a bit more about it today. The pilot risk evaluation tables are presented in our supplemental report and Kiva Oken will walk us through those later today.</a:t>
            </a:r>
            <a:endParaRPr sz="1800">
              <a:latin typeface="Calibri"/>
              <a:ea typeface="Calibri"/>
              <a:cs typeface="Calibri"/>
              <a:sym typeface="Calibri"/>
            </a:endParaRPr>
          </a:p>
          <a:p>
            <a:pPr marL="0" marR="0" lvl="0" indent="0" algn="l" rtl="0">
              <a:spcBef>
                <a:spcPts val="0"/>
              </a:spcBef>
              <a:spcAft>
                <a:spcPts val="0"/>
              </a:spcAft>
              <a:buNone/>
            </a:pPr>
            <a:endParaRPr sz="1800">
              <a:latin typeface="Calibri"/>
              <a:ea typeface="Calibri"/>
              <a:cs typeface="Calibri"/>
              <a:sym typeface="Calibri"/>
            </a:endParaRPr>
          </a:p>
          <a:p>
            <a:pPr marL="0" marR="0" lvl="0" indent="0" algn="l" rtl="0">
              <a:spcBef>
                <a:spcPts val="0"/>
              </a:spcBef>
              <a:spcAft>
                <a:spcPts val="0"/>
              </a:spcAft>
              <a:buNone/>
            </a:pPr>
            <a:r>
              <a:rPr lang="en-US" sz="1800">
                <a:latin typeface="Calibri"/>
                <a:ea typeface="Calibri"/>
                <a:cs typeface="Calibri"/>
                <a:sym typeface="Calibri"/>
              </a:rPr>
              <a:t> </a:t>
            </a:r>
            <a:endParaRPr sz="1800">
              <a:latin typeface="Calibri"/>
              <a:ea typeface="Calibri"/>
              <a:cs typeface="Calibri"/>
              <a:sym typeface="Calibri"/>
            </a:endParaRPr>
          </a:p>
          <a:p>
            <a:pPr marL="0" lvl="0" indent="0" algn="l" rtl="0">
              <a:spcBef>
                <a:spcPts val="0"/>
              </a:spcBef>
              <a:spcAft>
                <a:spcPts val="0"/>
              </a:spcAft>
              <a:buClr>
                <a:schemeClr val="dk1"/>
              </a:buClr>
              <a:buSzPts val="900"/>
              <a:buFont typeface="Calibri"/>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p5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270"/>
              </a:spcBef>
              <a:spcAft>
                <a:spcPts val="0"/>
              </a:spcAft>
              <a:buNone/>
            </a:pPr>
            <a:r>
              <a:rPr lang="en-US" sz="1800" dirty="0">
                <a:effectLst/>
                <a:latin typeface="Calibri" panose="020F0502020204030204" pitchFamily="34" charset="0"/>
                <a:ea typeface="Calibri" panose="020F0502020204030204" pitchFamily="34" charset="0"/>
              </a:rPr>
              <a:t>draft a risk evaluation rubric that could be used across species, stocks and FMPs to highlight potential issues that should be considered in decision-making, but which are not directly accounted for in the assessment model. And then to apply the rubric to two pilot species, </a:t>
            </a:r>
            <a:r>
              <a:rPr lang="en-US" sz="1800" dirty="0" err="1">
                <a:effectLst/>
                <a:latin typeface="Calibri" panose="020F0502020204030204" pitchFamily="34" charset="0"/>
                <a:ea typeface="Calibri" panose="020F0502020204030204" pitchFamily="34" charset="0"/>
              </a:rPr>
              <a:t>petrale</a:t>
            </a:r>
            <a:r>
              <a:rPr lang="en-US" sz="1800" dirty="0">
                <a:effectLst/>
                <a:latin typeface="Calibri" panose="020F0502020204030204" pitchFamily="34" charset="0"/>
                <a:ea typeface="Calibri" panose="020F0502020204030204" pitchFamily="34" charset="0"/>
              </a:rPr>
              <a:t> sole and sablefish. </a:t>
            </a:r>
          </a:p>
          <a:p>
            <a:pPr marL="0" lvl="0" indent="0" algn="l" rtl="0">
              <a:spcBef>
                <a:spcPts val="270"/>
              </a:spcBef>
              <a:spcAft>
                <a:spcPts val="0"/>
              </a:spcAft>
              <a:buNone/>
            </a:pPr>
            <a:endParaRPr lang="en-US" sz="1800" dirty="0">
              <a:effectLst/>
              <a:latin typeface="Calibri" panose="020F0502020204030204" pitchFamily="34" charset="0"/>
            </a:endParaRPr>
          </a:p>
          <a:p>
            <a:pPr marL="0" marR="0">
              <a:spcBef>
                <a:spcPts val="0"/>
              </a:spcBef>
              <a:spcAft>
                <a:spcPts val="0"/>
              </a:spcAft>
            </a:pPr>
            <a:r>
              <a:rPr lang="en-US" sz="1800" kern="100" dirty="0">
                <a:effectLst/>
                <a:latin typeface="Calibri" panose="020F0502020204030204" pitchFamily="34" charset="0"/>
                <a:ea typeface="Calibri" panose="020F0502020204030204" pitchFamily="34" charset="0"/>
                <a:cs typeface="Calibri" panose="020F0502020204030204" pitchFamily="34" charset="0"/>
              </a:rPr>
              <a:t>The rows of this table describe the factors or conditions that are associated with different risk levels that range from 1 – 4 , where level 1 indicates conditions are above or better than normal for a particular species with respect to the environmental and ecosystem considerations, the assessment considerations, or the pop dynamic considerations and therefore there is low concern about that species. Whereas the highest level, level 4, indicates that there is major concern about a species with respect to three different categories. Within the environmental and ecosystems category, the recommended risk level will depend on whether physical and biological indicators indicate the environmental and ecosystems conditions will have a positive effect, little effect, or adverse effect on species. Within the assessment model category, the recommended risk level will depend on various factors, including the amount of model uncertainty, unresolved issues, data conflicts, and whether there is a strong retrospective bias or not. Within the population dynamics, the recommended risk level will depend on whether the stock trends and recent recruitment are above normal, typical’, or atypical. For example, a stock would be assigned a level 3 or 4 if its abundance was changing faster than has been observed recently.</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kern="100" dirty="0">
                <a:effectLst/>
                <a:latin typeface="Calibri" panose="020F0502020204030204" pitchFamily="34" charset="0"/>
                <a:ea typeface="Calibri" panose="020F0502020204030204" pitchFamily="34" charset="0"/>
                <a:cs typeface="Calibri" panose="020F0502020204030204" pitchFamily="34"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270"/>
              </a:spcBef>
              <a:spcAft>
                <a:spcPts val="0"/>
              </a:spcAft>
              <a:buNone/>
            </a:pPr>
            <a:endParaRPr dirty="0"/>
          </a:p>
        </p:txBody>
      </p:sp>
      <p:sp>
        <p:nvSpPr>
          <p:cNvPr id="957" name="Google Shape;957;p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
        <p:cNvGrpSpPr/>
        <p:nvPr/>
      </p:nvGrpSpPr>
      <p:grpSpPr>
        <a:xfrm>
          <a:off x="0" y="0"/>
          <a:ext cx="0" cy="0"/>
          <a:chOff x="0" y="0"/>
          <a:chExt cx="0" cy="0"/>
        </a:xfrm>
      </p:grpSpPr>
      <p:sp>
        <p:nvSpPr>
          <p:cNvPr id="947" name="Google Shape;947;p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8" name="Google Shape;948;p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800" dirty="0">
                <a:effectLst/>
                <a:latin typeface="Calibri" panose="020F0502020204030204" pitchFamily="34" charset="0"/>
                <a:ea typeface="Calibri" panose="020F0502020204030204" pitchFamily="34" charset="0"/>
              </a:rPr>
              <a:t>The risk table methodology we are developing for use by the PFMC has been adapted from the methods in use by the North Pacific Fishery Management Council. AFSC scientists, Martin Dorn and Stephani </a:t>
            </a:r>
            <a:r>
              <a:rPr lang="en-US" sz="1800" dirty="0" err="1">
                <a:effectLst/>
                <a:latin typeface="Calibri" panose="020F0502020204030204" pitchFamily="34" charset="0"/>
                <a:ea typeface="Calibri" panose="020F0502020204030204" pitchFamily="34" charset="0"/>
              </a:rPr>
              <a:t>Zador</a:t>
            </a:r>
            <a:r>
              <a:rPr lang="en-US" sz="1800" dirty="0">
                <a:effectLst/>
                <a:latin typeface="Calibri" panose="020F0502020204030204" pitchFamily="34" charset="0"/>
                <a:ea typeface="Calibri" panose="020F0502020204030204" pitchFamily="34" charset="0"/>
              </a:rPr>
              <a:t>, developed this method to bring contextual information into decision-making process for determining future ABC recommendations for Alaskan groundfish fisheries</a:t>
            </a:r>
            <a:r>
              <a:rPr lang="en-US" dirty="0">
                <a:effectLst/>
              </a:rPr>
              <a:t> </a:t>
            </a:r>
          </a:p>
          <a:p>
            <a:pPr marL="0" lvl="0" indent="0" algn="l" rtl="0">
              <a:spcBef>
                <a:spcPts val="0"/>
              </a:spcBef>
              <a:spcAft>
                <a:spcPts val="0"/>
              </a:spcAft>
              <a:buClr>
                <a:schemeClr val="dk1"/>
              </a:buClr>
              <a:buSzPts val="1100"/>
              <a:buFont typeface="Arial"/>
              <a:buNone/>
            </a:pPr>
            <a:endParaRPr lang="en-US" dirty="0">
              <a:solidFill>
                <a:schemeClr val="dk1"/>
              </a:solidFill>
              <a:effectLst/>
            </a:endParaRP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Calibri" panose="020F0502020204030204" pitchFamily="34" charset="0"/>
              </a:rPr>
              <a:t>the risk table is not intended to be a comprehensive evaluation of how env and ecosystem conditions affect a particular species but provides more targeted info that might inform the ABC. This method formalizes …. Contextual info, info that is not already provided in the </a:t>
            </a:r>
            <a:r>
              <a:rPr lang="en-US" sz="1800" kern="100" dirty="0" err="1">
                <a:effectLst/>
                <a:latin typeface="Calibri" panose="020F0502020204030204" pitchFamily="34" charset="0"/>
                <a:ea typeface="Calibri" panose="020F0502020204030204" pitchFamily="34" charset="0"/>
                <a:cs typeface="Calibri" panose="020F0502020204030204" pitchFamily="34" charset="0"/>
              </a:rPr>
              <a:t>assesement</a:t>
            </a:r>
            <a:r>
              <a:rPr lang="en-US" sz="1800" kern="100" dirty="0">
                <a:effectLst/>
                <a:latin typeface="Calibri" panose="020F0502020204030204" pitchFamily="34" charset="0"/>
                <a:ea typeface="Calibri" panose="020F0502020204030204" pitchFamily="34" charset="0"/>
                <a:cs typeface="Calibri" panose="020F0502020204030204" pitchFamily="34" charset="0"/>
              </a:rPr>
              <a:t>. It provides transparency in how decisions are made and the information that is considered in making those decisions. And it also fosters discussions stock assessment scientists and ecosystem scientists.</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Clr>
                <a:schemeClr val="dk1"/>
              </a:buClr>
              <a:buSzPts val="1100"/>
              <a:buFont typeface="Arial"/>
              <a:buNone/>
            </a:pPr>
            <a:endParaRPr lang="en-US" dirty="0">
              <a:solidFill>
                <a:schemeClr val="dk1"/>
              </a:solidFill>
            </a:endParaRPr>
          </a:p>
          <a:p>
            <a:pPr marL="0" lvl="0" indent="0" algn="l" rtl="0">
              <a:spcBef>
                <a:spcPts val="0"/>
              </a:spcBef>
              <a:spcAft>
                <a:spcPts val="0"/>
              </a:spcAft>
              <a:buClr>
                <a:schemeClr val="dk1"/>
              </a:buClr>
              <a:buSzPts val="1100"/>
              <a:buFont typeface="Arial"/>
              <a:buNone/>
            </a:pPr>
            <a:r>
              <a:rPr lang="en-US" dirty="0">
                <a:solidFill>
                  <a:schemeClr val="dk1"/>
                </a:solidFill>
              </a:rPr>
              <a:t>A bit of background on the risk tables - based on our webinar in May</a:t>
            </a:r>
            <a:endParaRPr dirty="0">
              <a:solidFill>
                <a:schemeClr val="dk1"/>
              </a:solidFill>
            </a:endParaRPr>
          </a:p>
          <a:p>
            <a:pPr marL="0" lvl="0" indent="0" algn="l" rtl="0">
              <a:spcBef>
                <a:spcPts val="0"/>
              </a:spcBef>
              <a:spcAft>
                <a:spcPts val="0"/>
              </a:spcAft>
              <a:buClr>
                <a:schemeClr val="dk1"/>
              </a:buClr>
              <a:buSzPts val="1100"/>
              <a:buFont typeface="Arial"/>
              <a:buNone/>
            </a:pPr>
            <a:r>
              <a:rPr lang="en-US" dirty="0">
                <a:solidFill>
                  <a:schemeClr val="dk1"/>
                </a:solidFill>
              </a:rPr>
              <a:t>CIE (NOAA Comm. of Independent Experts) review was very positive on AK </a:t>
            </a:r>
            <a:r>
              <a:rPr lang="en-US" dirty="0" err="1">
                <a:solidFill>
                  <a:schemeClr val="dk1"/>
                </a:solidFill>
              </a:rPr>
              <a:t>rish</a:t>
            </a:r>
            <a:r>
              <a:rPr lang="en-US" dirty="0">
                <a:solidFill>
                  <a:schemeClr val="dk1"/>
                </a:solidFill>
              </a:rPr>
              <a:t> tables</a:t>
            </a:r>
            <a:endParaRPr dirty="0">
              <a:solidFill>
                <a:schemeClr val="dk1"/>
              </a:solidFill>
            </a:endParaRPr>
          </a:p>
          <a:p>
            <a:pPr marL="0" lvl="0" indent="0" algn="l" rtl="0">
              <a:spcBef>
                <a:spcPts val="0"/>
              </a:spcBef>
              <a:spcAft>
                <a:spcPts val="0"/>
              </a:spcAft>
              <a:buClr>
                <a:schemeClr val="dk1"/>
              </a:buClr>
              <a:buSzPts val="1100"/>
              <a:buFont typeface="Arial"/>
              <a:buNone/>
            </a:pPr>
            <a:r>
              <a:rPr lang="en-US" dirty="0">
                <a:solidFill>
                  <a:schemeClr val="dk1"/>
                </a:solidFill>
              </a:rPr>
              <a:t>Get info into stock assessment process at early stage (during model development, prior to Council meeting)</a:t>
            </a:r>
            <a:endParaRPr dirty="0">
              <a:solidFill>
                <a:schemeClr val="dk1"/>
              </a:solidFill>
            </a:endParaRPr>
          </a:p>
          <a:p>
            <a:pPr marL="0" lvl="0" indent="0" algn="l" rtl="0">
              <a:spcBef>
                <a:spcPts val="0"/>
              </a:spcBef>
              <a:spcAft>
                <a:spcPts val="0"/>
              </a:spcAft>
              <a:buClr>
                <a:schemeClr val="dk1"/>
              </a:buClr>
              <a:buSzPts val="1100"/>
              <a:buFont typeface="Arial"/>
              <a:buNone/>
            </a:pPr>
            <a:r>
              <a:rPr lang="en-US" dirty="0">
                <a:solidFill>
                  <a:schemeClr val="dk1"/>
                </a:solidFill>
              </a:rPr>
              <a:t>Ecosystem info coming into pipeline through two pathways, ESR and stock assessments</a:t>
            </a:r>
            <a:endParaRPr dirty="0"/>
          </a:p>
          <a:p>
            <a:pPr marL="0" lvl="0" indent="0" algn="l" rtl="0">
              <a:spcBef>
                <a:spcPts val="0"/>
              </a:spcBef>
              <a:spcAft>
                <a:spcPts val="0"/>
              </a:spcAft>
              <a:buClr>
                <a:schemeClr val="dk1"/>
              </a:buClr>
              <a:buSzPts val="1100"/>
              <a:buFont typeface="Arial"/>
              <a:buNone/>
            </a:pPr>
            <a:endParaRPr dirty="0">
              <a:solidFill>
                <a:schemeClr val="dk1"/>
              </a:solidFill>
            </a:endParaRPr>
          </a:p>
          <a:p>
            <a:pPr marL="0" marR="0" lvl="0" indent="0" algn="l" rtl="0">
              <a:lnSpc>
                <a:spcPct val="100000"/>
              </a:lnSpc>
              <a:spcBef>
                <a:spcPts val="0"/>
              </a:spcBef>
              <a:spcAft>
                <a:spcPts val="0"/>
              </a:spcAft>
              <a:buClr>
                <a:schemeClr val="dk1"/>
              </a:buClr>
              <a:buSzPts val="1100"/>
              <a:buFont typeface="Arial"/>
              <a:buNone/>
            </a:pPr>
            <a:r>
              <a:rPr lang="en-US" sz="1800" dirty="0">
                <a:latin typeface="Calibri"/>
                <a:ea typeface="Calibri"/>
                <a:cs typeface="Calibri"/>
                <a:sym typeface="Calibri"/>
              </a:rPr>
              <a:t>During the EWG webinar last May, Stephani </a:t>
            </a:r>
            <a:r>
              <a:rPr lang="en-US" sz="1800" dirty="0" err="1">
                <a:latin typeface="Calibri"/>
                <a:ea typeface="Calibri"/>
                <a:cs typeface="Calibri"/>
                <a:sym typeface="Calibri"/>
              </a:rPr>
              <a:t>Zador</a:t>
            </a:r>
            <a:r>
              <a:rPr lang="en-US" sz="1800" dirty="0">
                <a:latin typeface="Calibri"/>
                <a:ea typeface="Calibri"/>
                <a:cs typeface="Calibri"/>
                <a:sym typeface="Calibri"/>
              </a:rPr>
              <a:t> gave a presentation on the use of risks tables by the NPFMC. And she made some important points that resonated with many us. For example, the risk table is not intended to be a comprehensive evaluation of how env and ecosystem conditions affect a particular species but provides more targeted info that might inform the ABC. This method formalizes …. Contextual info, info that is not already provided in the </a:t>
            </a:r>
            <a:r>
              <a:rPr lang="en-US" sz="1800" dirty="0" err="1">
                <a:latin typeface="Calibri"/>
                <a:ea typeface="Calibri"/>
                <a:cs typeface="Calibri"/>
                <a:sym typeface="Calibri"/>
              </a:rPr>
              <a:t>assesement</a:t>
            </a:r>
            <a:r>
              <a:rPr lang="en-US" sz="1800" dirty="0">
                <a:latin typeface="Calibri"/>
                <a:ea typeface="Calibri"/>
                <a:cs typeface="Calibri"/>
                <a:sym typeface="Calibri"/>
              </a:rPr>
              <a:t>. It provides transparency in how decisions are made and the information that is considered in making those decisions. And it also fosters discussions stock assessment scientists and ecosystem scientists.</a:t>
            </a:r>
            <a:endParaRPr sz="1800" dirty="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900"/>
              <a:buFont typeface="Calibri"/>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28" name="Google Shape;628;p3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800">
                <a:latin typeface="Calibri"/>
                <a:ea typeface="Calibri"/>
                <a:cs typeface="Calibri"/>
                <a:sym typeface="Calibri"/>
              </a:rPr>
              <a:t>The most enduring legacy of the 1976 act was the establishment of regional fishery management councils.  These councils are quasi-governmental bodies made up of officials from U.S. states, territories, and Native American tribes, plus private citizens with fisheries-related expertise, all with interests in marine fish stocks in their regions.  Most fishery management councils </a:t>
            </a:r>
            <a:r>
              <a:rPr lang="en-US" sz="1800">
                <a:solidFill>
                  <a:srgbClr val="FF0000"/>
                </a:solidFill>
                <a:latin typeface="Calibri"/>
                <a:ea typeface="Calibri"/>
                <a:cs typeface="Calibri"/>
                <a:sym typeface="Calibri"/>
              </a:rPr>
              <a:t>[CLICK] </a:t>
            </a:r>
            <a:r>
              <a:rPr lang="en-US" sz="1800">
                <a:latin typeface="Calibri"/>
                <a:ea typeface="Calibri"/>
                <a:cs typeface="Calibri"/>
                <a:sym typeface="Calibri"/>
              </a:rPr>
              <a:t>have jurisdictions loosely organized by large marine ecosystem – a structure that has proved helpful to modern fishery managers developing ecosystem-based fisheries management policies and programs.</a:t>
            </a:r>
            <a:r>
              <a:rPr lang="en-US"/>
              <a:t> </a:t>
            </a:r>
            <a:endParaRPr/>
          </a:p>
          <a:p>
            <a:pPr marL="0" lvl="0" indent="0" algn="l" rtl="0">
              <a:spcBef>
                <a:spcPts val="270"/>
              </a:spcBef>
              <a:spcAft>
                <a:spcPts val="0"/>
              </a:spcAft>
              <a:buNone/>
            </a:pPr>
            <a:endParaRPr/>
          </a:p>
          <a:p>
            <a:pPr marL="0" marR="0" lvl="0" indent="0" algn="l" rtl="0">
              <a:lnSpc>
                <a:spcPct val="100000"/>
              </a:lnSpc>
              <a:spcBef>
                <a:spcPts val="270"/>
              </a:spcBef>
              <a:spcAft>
                <a:spcPts val="0"/>
              </a:spcAft>
              <a:buClr>
                <a:schemeClr val="dk1"/>
              </a:buClr>
              <a:buSzPts val="900"/>
              <a:buFont typeface="Calibri"/>
              <a:buNone/>
            </a:pPr>
            <a:r>
              <a:rPr lang="en-US" sz="900">
                <a:latin typeface="Calibri"/>
                <a:ea typeface="Calibri"/>
                <a:cs typeface="Calibri"/>
                <a:sym typeface="Calibri"/>
              </a:rPr>
              <a:t>Most fishery management councils </a:t>
            </a:r>
            <a:r>
              <a:rPr lang="en-US" sz="900">
                <a:solidFill>
                  <a:srgbClr val="FF0000"/>
                </a:solidFill>
                <a:latin typeface="Calibri"/>
                <a:ea typeface="Calibri"/>
                <a:cs typeface="Calibri"/>
                <a:sym typeface="Calibri"/>
              </a:rPr>
              <a:t>[CLICK] </a:t>
            </a:r>
            <a:r>
              <a:rPr lang="en-US" sz="900">
                <a:latin typeface="Calibri"/>
                <a:ea typeface="Calibri"/>
                <a:cs typeface="Calibri"/>
                <a:sym typeface="Calibri"/>
              </a:rPr>
              <a:t>have jurisdictions loosely organized by large marine ecosystem – a structure that has proved helpful to modern fishery managers developing ecosystem-based fisheries management policies and programs.</a:t>
            </a:r>
            <a:r>
              <a:rPr lang="en-US"/>
              <a:t> </a:t>
            </a:r>
            <a:endParaRPr/>
          </a:p>
          <a:p>
            <a:pPr marL="0" marR="0" lvl="0" indent="0" algn="l" rtl="0">
              <a:lnSpc>
                <a:spcPct val="100000"/>
              </a:lnSpc>
              <a:spcBef>
                <a:spcPts val="270"/>
              </a:spcBef>
              <a:spcAft>
                <a:spcPts val="0"/>
              </a:spcAft>
              <a:buClr>
                <a:schemeClr val="dk1"/>
              </a:buClr>
              <a:buSzPts val="900"/>
              <a:buFont typeface="Calibri"/>
              <a:buNone/>
            </a:pPr>
            <a:endParaRPr/>
          </a:p>
          <a:p>
            <a:pPr marL="0" marR="0" lvl="0" indent="0" algn="l" rtl="0">
              <a:lnSpc>
                <a:spcPct val="100000"/>
              </a:lnSpc>
              <a:spcBef>
                <a:spcPts val="540"/>
              </a:spcBef>
              <a:spcAft>
                <a:spcPts val="0"/>
              </a:spcAft>
              <a:buClr>
                <a:schemeClr val="dk1"/>
              </a:buClr>
              <a:buSzPts val="1800"/>
              <a:buFont typeface="Calibri"/>
              <a:buNone/>
            </a:pPr>
            <a:r>
              <a:rPr lang="en-US" sz="1800">
                <a:latin typeface="Calibri"/>
                <a:ea typeface="Calibri"/>
                <a:cs typeface="Calibri"/>
                <a:sym typeface="Calibri"/>
              </a:rPr>
              <a:t>The Pacific Fishery Management Council has jurisdiction over the marine fisheries off the U.S. West Coast, from the 3 nautical mile outer marine boundary of the states of Washington, Oregon, and California to the 200 nautical mile outer boundary of the Exclusive Economic Zone. </a:t>
            </a:r>
            <a:endParaRPr/>
          </a:p>
          <a:p>
            <a:pPr marL="0" lvl="0" indent="0" algn="l" rtl="0">
              <a:spcBef>
                <a:spcPts val="270"/>
              </a:spcBef>
              <a:spcAft>
                <a:spcPts val="0"/>
              </a:spcAft>
              <a:buNone/>
            </a:pPr>
            <a:endParaRPr/>
          </a:p>
          <a:p>
            <a:pPr marL="0" lvl="0" indent="0" algn="l" rtl="0">
              <a:spcBef>
                <a:spcPts val="270"/>
              </a:spcBef>
              <a:spcAft>
                <a:spcPts val="0"/>
              </a:spcAft>
              <a:buNone/>
            </a:pPr>
            <a:endParaRPr/>
          </a:p>
          <a:p>
            <a:pPr marL="0" marR="0" lvl="0" indent="0" algn="l" rtl="0">
              <a:lnSpc>
                <a:spcPct val="100000"/>
              </a:lnSpc>
              <a:spcBef>
                <a:spcPts val="540"/>
              </a:spcBef>
              <a:spcAft>
                <a:spcPts val="0"/>
              </a:spcAft>
              <a:buClr>
                <a:schemeClr val="dk1"/>
              </a:buClr>
              <a:buSzPts val="1800"/>
              <a:buFont typeface="Calibri"/>
              <a:buNone/>
            </a:pPr>
            <a:r>
              <a:rPr lang="en-US" sz="1800">
                <a:latin typeface="Calibri"/>
                <a:ea typeface="Calibri"/>
                <a:cs typeface="Calibri"/>
                <a:sym typeface="Calibri"/>
              </a:rPr>
              <a:t>In the U.S., our guiding law for marine fisheries was first passed in 1976, and is now known for two influential legislators as the Magnuson-Stevens Fishery Conservation and Management Act, or just Magnuson-Stevens Act.  For the first 20 years of the Act, U.S. fisheries management was largely concerned with Americanizing the fisheries.  In other words, building up U.S. fishing and processing capacity so that we could declare our Exclusive Economic Zone species fully utilized and end the practice of allowing foreign fishing within that zone.</a:t>
            </a:r>
            <a:endParaRPr/>
          </a:p>
          <a:p>
            <a:pPr marL="0" lvl="0" indent="0" algn="l" rtl="0">
              <a:spcBef>
                <a:spcPts val="270"/>
              </a:spcBef>
              <a:spcAft>
                <a:spcPts val="0"/>
              </a:spcAft>
              <a:buNone/>
            </a:pPr>
            <a:endParaRPr/>
          </a:p>
          <a:p>
            <a:pPr marL="0" lvl="0" indent="0" algn="l" rtl="0">
              <a:spcBef>
                <a:spcPts val="270"/>
              </a:spcBef>
              <a:spcAft>
                <a:spcPts val="0"/>
              </a:spcAft>
              <a:buNone/>
            </a:pPr>
            <a:r>
              <a:rPr lang="en-US" sz="900">
                <a:latin typeface="Calibri"/>
                <a:ea typeface="Calibri"/>
                <a:cs typeface="Calibri"/>
                <a:sym typeface="Calibri"/>
              </a:rPr>
              <a:t>The Magnuson-Stevens Fishery Conservation and Management Act (MSA) is the main law that governs fishing in U.S. federal waters, ranging from 3 to 200 miles offshore. First passed in 1976, the MSA established a 200-mile Exclusive Economic Zone (EEZ) and created eight regional fishery management councils to manage our nation’s marine fishery resources. This unprecedented management system gives fishery managers the flexibility to use local level input to develop management strategies appropriate for each region’s unique fisheries, challenges, and opportunities</a:t>
            </a:r>
            <a:endParaRPr/>
          </a:p>
          <a:p>
            <a:pPr marL="0" lvl="0" indent="0" algn="l" rtl="0">
              <a:spcBef>
                <a:spcPts val="270"/>
              </a:spcBef>
              <a:spcAft>
                <a:spcPts val="0"/>
              </a:spcAft>
              <a:buNone/>
            </a:pPr>
            <a:endParaRPr/>
          </a:p>
        </p:txBody>
      </p:sp>
      <p:sp>
        <p:nvSpPr>
          <p:cNvPr id="629" name="Google Shape;629;p3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4" name="Google Shape;974;p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457200" lvl="0" indent="-342900" algn="l" rtl="0">
              <a:spcBef>
                <a:spcPts val="0"/>
              </a:spcBef>
              <a:spcAft>
                <a:spcPts val="0"/>
              </a:spcAft>
              <a:buClr>
                <a:schemeClr val="dk1"/>
              </a:buClr>
              <a:buSzPts val="1800"/>
              <a:buFont typeface="Calibri"/>
              <a:buChar char="●"/>
            </a:pPr>
            <a:r>
              <a:rPr lang="en-US"/>
              <a:t>Chosen because both have assessments or assessment updates being conducted in 2023 and are science-ready.</a:t>
            </a:r>
            <a:endParaRPr/>
          </a:p>
          <a:p>
            <a:pPr marL="457200" lvl="0" indent="-342900" algn="l" rtl="0">
              <a:spcBef>
                <a:spcPts val="0"/>
              </a:spcBef>
              <a:spcAft>
                <a:spcPts val="0"/>
              </a:spcAft>
              <a:buClr>
                <a:schemeClr val="dk1"/>
              </a:buClr>
              <a:buSzPts val="1800"/>
              <a:buFont typeface="Calibri"/>
              <a:buChar char="●"/>
            </a:pPr>
            <a:r>
              <a:rPr lang="en-US"/>
              <a:t>Sablefish added later to EI4 and assessment docket in part due to information from 2023 ESR on strong incoming year class</a:t>
            </a:r>
            <a:endParaRPr/>
          </a:p>
          <a:p>
            <a:pPr marL="457200" lvl="0" indent="-342900" algn="l" rtl="0">
              <a:spcBef>
                <a:spcPts val="0"/>
              </a:spcBef>
              <a:spcAft>
                <a:spcPts val="0"/>
              </a:spcAft>
              <a:buClr>
                <a:schemeClr val="dk1"/>
              </a:buClr>
              <a:buSzPts val="1800"/>
              <a:buFont typeface="Calibri"/>
              <a:buChar char="●"/>
            </a:pPr>
            <a:r>
              <a:rPr lang="en-US"/>
              <a:t>EWG held meeting in May with engaged participation by stakeholders, GMT members, and stock assessors, ecologists, and other scientists.</a:t>
            </a:r>
            <a:endParaRPr/>
          </a:p>
          <a:p>
            <a:pPr marL="457200" lvl="0" indent="-342900" algn="l" rtl="0">
              <a:spcBef>
                <a:spcPts val="0"/>
              </a:spcBef>
              <a:spcAft>
                <a:spcPts val="0"/>
              </a:spcAft>
              <a:buClr>
                <a:schemeClr val="dk1"/>
              </a:buClr>
              <a:buSzPts val="1800"/>
              <a:buFont typeface="Calibri"/>
              <a:buChar char="●"/>
            </a:pPr>
            <a:r>
              <a:rPr lang="en-US"/>
              <a:t>In addition to risk tables, groundfish experts emphasized potential for climate information to inform assessment prioritization</a:t>
            </a:r>
            <a:endParaRPr/>
          </a:p>
          <a:p>
            <a:pPr marL="457200" lvl="0" indent="-228600" algn="l" rtl="0">
              <a:spcBef>
                <a:spcPts val="0"/>
              </a:spcBef>
              <a:spcAft>
                <a:spcPts val="0"/>
              </a:spcAft>
              <a:buClr>
                <a:schemeClr val="dk1"/>
              </a:buClr>
              <a:buSzPts val="1800"/>
              <a:buFont typeface="Calibri"/>
              <a:buNone/>
            </a:pPr>
            <a:endParaRPr/>
          </a:p>
          <a:p>
            <a:pPr marL="457200" lvl="0" indent="-342900" algn="l" rtl="0">
              <a:spcBef>
                <a:spcPts val="0"/>
              </a:spcBef>
              <a:spcAft>
                <a:spcPts val="0"/>
              </a:spcAft>
              <a:buClr>
                <a:schemeClr val="dk1"/>
              </a:buClr>
              <a:buSzPts val="1800"/>
              <a:buFont typeface="Calibri"/>
              <a:buChar char="●"/>
            </a:pPr>
            <a:r>
              <a:rPr lang="en-US"/>
              <a:t>an overall risk level assignment requires a weighting scheme to account for the relative magnitude of the effect of these factors on stock characteristics of concern.</a:t>
            </a:r>
            <a:endParaRPr/>
          </a:p>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r>
              <a:rPr lang="en-US"/>
              <a:t>Now, if these had indicated higher levels of concern or if there had been considerable disagreement across different sources of information, the Council might have chosen a precautionary recommendation for harvest levels, relative to the recommendation from the stock assessment.</a:t>
            </a:r>
            <a:endParaRPr/>
          </a:p>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r>
              <a:rPr lang="en-US"/>
              <a:t>This approach nicely integrates relevant ecosystem information into the management process, and seems likely to be adopted elsewhere; I believe it is now being considered by the IEA team and Councils in the Northeast US.</a:t>
            </a:r>
            <a:endParaRPr/>
          </a:p>
        </p:txBody>
      </p:sp>
      <p:sp>
        <p:nvSpPr>
          <p:cNvPr id="975" name="Google Shape;975;p5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20</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8064452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3" name="Google Shape;983;p5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endParaRPr/>
          </a:p>
          <a:p>
            <a:pPr marL="0" marR="0" lvl="0" indent="0" algn="l" rtl="0">
              <a:lnSpc>
                <a:spcPct val="100000"/>
              </a:lnSpc>
              <a:spcBef>
                <a:spcPts val="0"/>
              </a:spcBef>
              <a:spcAft>
                <a:spcPts val="0"/>
              </a:spcAft>
              <a:buClr>
                <a:schemeClr val="dk1"/>
              </a:buClr>
              <a:buSzPts val="1100"/>
              <a:buFont typeface="Calibri"/>
              <a:buNone/>
            </a:pPr>
            <a:r>
              <a:rPr lang="en-US"/>
              <a:t>An environmental index found that degree days during the pelagic juvenile phase and long-shore transport during the larval stage were the best predictors of recruitment variability (Appendix of Taylor et al., 2023). The index predicts near-average recruitment in 2019-2022, but a very strong year class in 2023, on par with the peak recruitment observed from 2006-2008 that led to the stock’s rebuilding. An index of juvenile petrale sole from the West Coast Groundfish Bottom Trawl Survey did not identify a strong 2022 year class, which is consistent with the environmental index. </a:t>
            </a:r>
            <a:endParaRPr/>
          </a:p>
          <a:p>
            <a:pPr marL="0" lvl="0" indent="0" algn="l" rtl="0">
              <a:lnSpc>
                <a:spcPct val="100000"/>
              </a:lnSpc>
              <a:spcBef>
                <a:spcPts val="0"/>
              </a:spcBef>
              <a:spcAft>
                <a:spcPts val="0"/>
              </a:spcAft>
              <a:buClr>
                <a:schemeClr val="dk1"/>
              </a:buClr>
              <a:buSzPts val="1100"/>
              <a:buFont typeface="Calibri"/>
              <a:buNone/>
            </a:pPr>
            <a:r>
              <a:rPr lang="en-US"/>
              <a:t>Here, for example, is the risk table for Gulf of Alaska cod in 2020. </a:t>
            </a:r>
            <a:endParaRPr/>
          </a:p>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r>
              <a:rPr lang="en-US"/>
              <a:t>READ</a:t>
            </a:r>
            <a:endParaRPr/>
          </a:p>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r>
              <a:rPr lang="en-US"/>
              <a:t>Now, if these had indicated higher levels of concern or if there had been considerable disagreement across different sources of information, the Council might have chosen a precautionary recommendation for harvest levels, relative to the recommendation from the stock assessment.</a:t>
            </a:r>
            <a:endParaRPr/>
          </a:p>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r>
              <a:rPr lang="en-US"/>
              <a:t>This approach nicely integrates relevant ecosystem information into the management process, and seems likely to be adopted elsewhere; I believe it is now being considered by the IEA team and Councils in the Northeast US.</a:t>
            </a:r>
            <a:endParaRPr/>
          </a:p>
        </p:txBody>
      </p:sp>
      <p:sp>
        <p:nvSpPr>
          <p:cNvPr id="984" name="Google Shape;984;p5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21</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9766575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3" name="Google Shape;983;p5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endParaRPr/>
          </a:p>
          <a:p>
            <a:pPr marL="0" marR="0" lvl="0" indent="0" algn="l" rtl="0">
              <a:lnSpc>
                <a:spcPct val="100000"/>
              </a:lnSpc>
              <a:spcBef>
                <a:spcPts val="0"/>
              </a:spcBef>
              <a:spcAft>
                <a:spcPts val="0"/>
              </a:spcAft>
              <a:buClr>
                <a:schemeClr val="dk1"/>
              </a:buClr>
              <a:buSzPts val="1100"/>
              <a:buFont typeface="Calibri"/>
              <a:buNone/>
            </a:pPr>
            <a:r>
              <a:rPr lang="en-US"/>
              <a:t>An environmental index found that degree days during the pelagic juvenile phase and long-shore transport during the larval stage were the best predictors of recruitment variability (Appendix of Taylor et al., 2023). The index predicts near-average recruitment in 2019-2022, but a very strong year class in 2023, on par with the peak recruitment observed from 2006-2008 that led to the stock’s rebuilding. An index of juvenile petrale sole from the West Coast Groundfish Bottom Trawl Survey did not identify a strong 2022 year class, which is consistent with the environmental index. </a:t>
            </a:r>
            <a:endParaRPr/>
          </a:p>
          <a:p>
            <a:pPr marL="0" lvl="0" indent="0" algn="l" rtl="0">
              <a:lnSpc>
                <a:spcPct val="100000"/>
              </a:lnSpc>
              <a:spcBef>
                <a:spcPts val="0"/>
              </a:spcBef>
              <a:spcAft>
                <a:spcPts val="0"/>
              </a:spcAft>
              <a:buClr>
                <a:schemeClr val="dk1"/>
              </a:buClr>
              <a:buSzPts val="1100"/>
              <a:buFont typeface="Calibri"/>
              <a:buNone/>
            </a:pPr>
            <a:r>
              <a:rPr lang="en-US"/>
              <a:t>Here, for example, is the risk table for Gulf of Alaska cod in 2020. </a:t>
            </a:r>
            <a:endParaRPr/>
          </a:p>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r>
              <a:rPr lang="en-US"/>
              <a:t>READ</a:t>
            </a:r>
            <a:endParaRPr/>
          </a:p>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r>
              <a:rPr lang="en-US"/>
              <a:t>Now, if these had indicated higher levels of concern or if there had been considerable disagreement across different sources of information, the Council might have chosen a precautionary recommendation for harvest levels, relative to the recommendation from the stock assessment.</a:t>
            </a:r>
            <a:endParaRPr/>
          </a:p>
          <a:p>
            <a:pPr marL="0" lvl="0" indent="0" algn="l" rtl="0">
              <a:lnSpc>
                <a:spcPct val="100000"/>
              </a:lnSpc>
              <a:spcBef>
                <a:spcPts val="0"/>
              </a:spcBef>
              <a:spcAft>
                <a:spcPts val="0"/>
              </a:spcAft>
              <a:buClr>
                <a:schemeClr val="dk1"/>
              </a:buClr>
              <a:buSzPts val="1100"/>
              <a:buFont typeface="Calibri"/>
              <a:buNone/>
            </a:pPr>
            <a:endParaRPr/>
          </a:p>
          <a:p>
            <a:pPr marL="0" lvl="0" indent="0" algn="l" rtl="0">
              <a:lnSpc>
                <a:spcPct val="100000"/>
              </a:lnSpc>
              <a:spcBef>
                <a:spcPts val="0"/>
              </a:spcBef>
              <a:spcAft>
                <a:spcPts val="0"/>
              </a:spcAft>
              <a:buClr>
                <a:schemeClr val="dk1"/>
              </a:buClr>
              <a:buSzPts val="1100"/>
              <a:buFont typeface="Calibri"/>
              <a:buNone/>
            </a:pPr>
            <a:r>
              <a:rPr lang="en-US"/>
              <a:t>This approach nicely integrates relevant ecosystem information into the management process, and seems likely to be adopted elsewhere; I believe it is now being considered by the IEA team and Councils in the Northeast US.</a:t>
            </a:r>
            <a:endParaRPr/>
          </a:p>
        </p:txBody>
      </p:sp>
      <p:sp>
        <p:nvSpPr>
          <p:cNvPr id="984" name="Google Shape;984;p5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22</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6898470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0"/>
        <p:cNvGrpSpPr/>
        <p:nvPr/>
      </p:nvGrpSpPr>
      <p:grpSpPr>
        <a:xfrm>
          <a:off x="0" y="0"/>
          <a:ext cx="0" cy="0"/>
          <a:chOff x="0" y="0"/>
          <a:chExt cx="0" cy="0"/>
        </a:xfrm>
      </p:grpSpPr>
      <p:sp>
        <p:nvSpPr>
          <p:cNvPr id="991" name="Google Shape;991;p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2" name="Google Shape;992;p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800"/>
              <a:buFont typeface="Calibri"/>
              <a:buNone/>
            </a:pPr>
            <a:r>
              <a:rPr lang="en-US" sz="1800" dirty="0">
                <a:latin typeface="Calibri"/>
                <a:ea typeface="Calibri"/>
                <a:cs typeface="Calibri"/>
                <a:sym typeface="Calibri"/>
              </a:rPr>
              <a:t>There may be a few different pathways for incorporating information from the risk tables into the management process for different FMPs. I know we will have a discussion on this topic later today but I wanted to quickly touch on a few that have come up within the EWG and in discussions with members of ABs and stock assessment scientists. They include using this information to inform stock assessment prioritization, to set the scientific uncertainty buffer, to inform management uncertainty and risk tolerance. This information could influence how the penalty function gets applied for the age of the assessment. For e.g. the penalty could be reduced if there evidence of high recruitment events and vice versa. The risk tables may also be used to inform in-season adjustments.</a:t>
            </a:r>
            <a:endParaRPr dirty="0"/>
          </a:p>
          <a:p>
            <a:pPr marL="0" lvl="0" indent="0" algn="l" rtl="0">
              <a:spcBef>
                <a:spcPts val="0"/>
              </a:spcBef>
              <a:spcAft>
                <a:spcPts val="0"/>
              </a:spcAft>
              <a:buClr>
                <a:schemeClr val="dk1"/>
              </a:buClr>
              <a:buSzPts val="900"/>
              <a:buFont typeface="Calibri"/>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37" name="Google Shape;637;p3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900"/>
              <a:buFont typeface="Calibri"/>
              <a:buNone/>
            </a:pPr>
            <a:r>
              <a:rPr lang="en-US" sz="900">
                <a:latin typeface="Calibri"/>
                <a:ea typeface="Calibri"/>
                <a:cs typeface="Calibri"/>
                <a:sym typeface="Calibri"/>
              </a:rPr>
              <a:t>The Pacific Fishery Management Council has jurisdiction over the marine fisheries off the U.S. West Coast, from the 3 nautical mile outer marine boundary of the states of Washington, Oregon, and California to the 200 nautical mile outer boundary of the Exclusive Economic Zone.  Off the northern coast, four tribes with treaty rights to marine species (Makah, Quileute, Hoh, and Quinault) have Usual and Accustomed fishing areas that can extend as far out as about 40 nautical miles offshore, and numerous additional inland tribes and the State of Idaho have authorities over nearshore and inland fisheries for salmonids and other anadromous species.  </a:t>
            </a:r>
            <a:endParaRPr/>
          </a:p>
          <a:p>
            <a:pPr marL="0" marR="0" lvl="0" indent="0" algn="l" rtl="0">
              <a:lnSpc>
                <a:spcPct val="100000"/>
              </a:lnSpc>
              <a:spcBef>
                <a:spcPts val="270"/>
              </a:spcBef>
              <a:spcAft>
                <a:spcPts val="0"/>
              </a:spcAft>
              <a:buClr>
                <a:schemeClr val="dk1"/>
              </a:buClr>
              <a:buSzPts val="900"/>
              <a:buFont typeface="Calibri"/>
              <a:buNone/>
            </a:pPr>
            <a:endParaRPr sz="900">
              <a:latin typeface="Calibri"/>
              <a:ea typeface="Calibri"/>
              <a:cs typeface="Calibri"/>
              <a:sym typeface="Calibri"/>
            </a:endParaRPr>
          </a:p>
          <a:p>
            <a:pPr marL="0" marR="0" lvl="0" indent="0" algn="l" rtl="0">
              <a:lnSpc>
                <a:spcPct val="100000"/>
              </a:lnSpc>
              <a:spcBef>
                <a:spcPts val="540"/>
              </a:spcBef>
              <a:spcAft>
                <a:spcPts val="0"/>
              </a:spcAft>
              <a:buClr>
                <a:schemeClr val="dk1"/>
              </a:buClr>
              <a:buSzPts val="1800"/>
              <a:buFont typeface="Calibri"/>
              <a:buNone/>
            </a:pPr>
            <a:r>
              <a:rPr lang="en-US" sz="1800">
                <a:latin typeface="Calibri"/>
                <a:ea typeface="Calibri"/>
                <a:cs typeface="Calibri"/>
                <a:sym typeface="Calibri"/>
              </a:rPr>
              <a:t>Our Council manages over 100 species of fish and invertebrates, organized into these four fishery management plans: the small coastal pelagic species like market squid, anchovy, and sardine; groundfish or bottom fish, such as rockfishes, roundfish, flatfish, and some odd benthic sharks and chimera; highly migratory species are all of those very large pelagics like tunas, swordfish, sharks; and, of course, Pacific salmon species.</a:t>
            </a:r>
            <a:endParaRPr/>
          </a:p>
          <a:p>
            <a:pPr marL="0" marR="0" lvl="0" indent="0" algn="l" rtl="0">
              <a:lnSpc>
                <a:spcPct val="100000"/>
              </a:lnSpc>
              <a:spcBef>
                <a:spcPts val="270"/>
              </a:spcBef>
              <a:spcAft>
                <a:spcPts val="0"/>
              </a:spcAft>
              <a:buClr>
                <a:schemeClr val="dk1"/>
              </a:buClr>
              <a:buSzPts val="900"/>
              <a:buFont typeface="Calibri"/>
              <a:buNone/>
            </a:pPr>
            <a:endParaRPr/>
          </a:p>
        </p:txBody>
      </p:sp>
      <p:sp>
        <p:nvSpPr>
          <p:cNvPr id="638" name="Google Shape;638;p3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9" name="Google Shape;649;p3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900"/>
              <a:buFont typeface="Calibri"/>
              <a:buNone/>
            </a:pPr>
            <a:r>
              <a:rPr lang="en-US" sz="900" dirty="0">
                <a:latin typeface="Calibri"/>
                <a:ea typeface="Calibri"/>
                <a:cs typeface="Calibri"/>
                <a:sym typeface="Calibri"/>
              </a:rPr>
              <a:t>And the species are organized into these four fishery management plans </a:t>
            </a:r>
            <a:r>
              <a:rPr lang="en-US" dirty="0"/>
              <a:t>for marine fisheries in waters seaward of state waters</a:t>
            </a:r>
            <a:r>
              <a:rPr lang="en-US" sz="900" dirty="0">
                <a:latin typeface="Calibri"/>
                <a:ea typeface="Calibri"/>
                <a:cs typeface="Calibri"/>
                <a:sym typeface="Calibri"/>
              </a:rPr>
              <a:t>: highly migratory species are all of those very large </a:t>
            </a:r>
            <a:r>
              <a:rPr lang="en-US" sz="900" dirty="0" err="1">
                <a:latin typeface="Calibri"/>
                <a:ea typeface="Calibri"/>
                <a:cs typeface="Calibri"/>
                <a:sym typeface="Calibri"/>
              </a:rPr>
              <a:t>pelagics</a:t>
            </a:r>
            <a:r>
              <a:rPr lang="en-US" sz="900" dirty="0">
                <a:latin typeface="Calibri"/>
                <a:ea typeface="Calibri"/>
                <a:cs typeface="Calibri"/>
                <a:sym typeface="Calibri"/>
              </a:rPr>
              <a:t> like tunas, swordfish, sharks; Pacific salmon species; groundfish such as rockfishes, flatfish, and some odd benthic sharks and chimera; and the small coastal pelagic species like anchovy and sardine. And there is also a fishery ecosystem plan that I’ll talk about in a minute.</a:t>
            </a:r>
          </a:p>
          <a:p>
            <a:pPr marL="0" marR="0" lvl="0" indent="0" algn="l" rtl="0">
              <a:lnSpc>
                <a:spcPct val="100000"/>
              </a:lnSpc>
              <a:spcBef>
                <a:spcPts val="0"/>
              </a:spcBef>
              <a:spcAft>
                <a:spcPts val="0"/>
              </a:spcAft>
              <a:buClr>
                <a:schemeClr val="dk1"/>
              </a:buClr>
              <a:buSzPts val="900"/>
              <a:buFont typeface="Calibri"/>
              <a:buNone/>
            </a:pPr>
            <a:endParaRPr lang="en-US" sz="900" b="0" i="0" u="none" strike="noStrike" dirty="0">
              <a:solidFill>
                <a:srgbClr val="0E0E0E"/>
              </a:solidFill>
              <a:effectLst/>
              <a:latin typeface="Calibri"/>
              <a:cs typeface="Calibri"/>
              <a:sym typeface="Calibri"/>
            </a:endParaRPr>
          </a:p>
          <a:p>
            <a:pPr marL="0" marR="0" lvl="0" indent="0" algn="l" rtl="0">
              <a:lnSpc>
                <a:spcPct val="100000"/>
              </a:lnSpc>
              <a:spcBef>
                <a:spcPts val="0"/>
              </a:spcBef>
              <a:spcAft>
                <a:spcPts val="0"/>
              </a:spcAft>
              <a:buClr>
                <a:schemeClr val="dk1"/>
              </a:buClr>
              <a:buSzPts val="900"/>
              <a:buFont typeface="Calibri"/>
              <a:buNone/>
            </a:pPr>
            <a:r>
              <a:rPr lang="en-US" sz="900" b="0" i="0" u="none" strike="noStrike" dirty="0">
                <a:solidFill>
                  <a:srgbClr val="0E0E0E"/>
                </a:solidFill>
                <a:effectLst/>
                <a:latin typeface="Calibri"/>
                <a:cs typeface="Calibri"/>
                <a:sym typeface="Calibri"/>
              </a:rPr>
              <a:t>FEP: </a:t>
            </a:r>
            <a:r>
              <a:rPr lang="en-US" sz="1800" b="0" i="0" u="none" strike="noStrike" dirty="0">
                <a:solidFill>
                  <a:srgbClr val="0E0E0E"/>
                </a:solidFill>
                <a:effectLst/>
                <a:latin typeface="Raleway" pitchFamily="2" charset="77"/>
              </a:rPr>
              <a:t>Better understand how the environmental, human activities, and social-ecological dynamics </a:t>
            </a:r>
            <a:r>
              <a:rPr lang="en-US" b="0" i="0" dirty="0">
                <a:solidFill>
                  <a:srgbClr val="0E0E0E"/>
                </a:solidFill>
                <a:effectLst/>
                <a:latin typeface="Raleway" pitchFamily="2" charset="77"/>
              </a:rPr>
              <a:t>affect the species and fisheries we manage and the future</a:t>
            </a:r>
          </a:p>
          <a:p>
            <a:pPr marL="0" marR="0" lvl="0" indent="0" algn="l" rtl="0">
              <a:lnSpc>
                <a:spcPct val="100000"/>
              </a:lnSpc>
              <a:spcBef>
                <a:spcPts val="0"/>
              </a:spcBef>
              <a:spcAft>
                <a:spcPts val="0"/>
              </a:spcAft>
              <a:buClr>
                <a:schemeClr val="dk1"/>
              </a:buClr>
              <a:buSzPts val="900"/>
              <a:buFont typeface="Calibri"/>
              <a:buNone/>
            </a:pPr>
            <a:endParaRPr sz="900" dirty="0">
              <a:latin typeface="Calibri"/>
              <a:ea typeface="Calibri"/>
              <a:cs typeface="Calibri"/>
              <a:sym typeface="Calibri"/>
            </a:endParaRPr>
          </a:p>
          <a:p>
            <a:pPr marL="0" marR="0" lvl="0" indent="0" algn="l" rtl="0">
              <a:lnSpc>
                <a:spcPct val="100000"/>
              </a:lnSpc>
              <a:spcBef>
                <a:spcPts val="270"/>
              </a:spcBef>
              <a:spcAft>
                <a:spcPts val="0"/>
              </a:spcAft>
              <a:buClr>
                <a:schemeClr val="dk1"/>
              </a:buClr>
              <a:buSzPts val="900"/>
              <a:buFont typeface="Calibri"/>
              <a:buNone/>
            </a:pPr>
            <a:r>
              <a:rPr lang="en-US" sz="900" dirty="0">
                <a:latin typeface="Calibri"/>
                <a:ea typeface="Calibri"/>
                <a:cs typeface="Calibri"/>
                <a:sym typeface="Calibri"/>
              </a:rPr>
              <a:t>The FMPs </a:t>
            </a:r>
            <a:r>
              <a:rPr lang="en-US" dirty="0"/>
              <a:t>and specific management measures (such as fishing seasons, quotas, and closed areas) are developed based on sound scientific advice, and are initiated, evaluated, and ultimately are adopted in a fully transparent and public process. </a:t>
            </a:r>
            <a:endParaRPr dirty="0"/>
          </a:p>
          <a:p>
            <a:pPr marL="0" lvl="0" indent="0" algn="l" rtl="0">
              <a:spcBef>
                <a:spcPts val="270"/>
              </a:spcBef>
              <a:spcAft>
                <a:spcPts val="0"/>
              </a:spcAft>
              <a:buNone/>
            </a:pPr>
            <a:endParaRPr dirty="0"/>
          </a:p>
          <a:p>
            <a:pPr marL="0" lvl="0" indent="0" algn="l" rtl="0">
              <a:spcBef>
                <a:spcPts val="270"/>
              </a:spcBef>
              <a:spcAft>
                <a:spcPts val="0"/>
              </a:spcAft>
              <a:buNone/>
            </a:pPr>
            <a:endParaRPr dirty="0"/>
          </a:p>
          <a:p>
            <a:pPr marL="0" marR="0" lvl="0" indent="0" algn="l" rtl="0">
              <a:lnSpc>
                <a:spcPct val="100000"/>
              </a:lnSpc>
              <a:spcBef>
                <a:spcPts val="270"/>
              </a:spcBef>
              <a:spcAft>
                <a:spcPts val="0"/>
              </a:spcAft>
              <a:buClr>
                <a:schemeClr val="dk1"/>
              </a:buClr>
              <a:buSzPts val="900"/>
              <a:buFont typeface="Calibri"/>
              <a:buNone/>
            </a:pPr>
            <a:r>
              <a:rPr lang="en-US" sz="900" dirty="0">
                <a:latin typeface="Calibri"/>
                <a:ea typeface="Calibri"/>
                <a:cs typeface="Calibri"/>
                <a:sym typeface="Calibri"/>
              </a:rPr>
              <a:t>Under the Fishery Ecosystem Plan, the Council has created ecosystem initiatives, cross multiple fisheries and to coordinate policies that would not necessarily fit well into just one of our fishery management plans.  Our first ecosystem initiative reviewed the role of unfished forage fish in the diets of marine predators, and allowed us to ultimately prohibit the take of a variety of lower trophic level species off our coast.  Our second ecosystem initiative was a hard look at the annual ecosystem status report that tuned the contents of the report to the council’s fishery management needs and set up an annual ecosystem science review process within the Council.</a:t>
            </a:r>
            <a:endParaRPr dirty="0"/>
          </a:p>
          <a:p>
            <a:pPr marL="0" marR="0" lvl="0" indent="0" algn="l" rtl="0">
              <a:lnSpc>
                <a:spcPct val="100000"/>
              </a:lnSpc>
              <a:spcBef>
                <a:spcPts val="270"/>
              </a:spcBef>
              <a:spcAft>
                <a:spcPts val="0"/>
              </a:spcAft>
              <a:buClr>
                <a:schemeClr val="dk1"/>
              </a:buClr>
              <a:buSzPts val="900"/>
              <a:buFont typeface="Calibri"/>
              <a:buNone/>
            </a:pPr>
            <a:endParaRPr sz="900" dirty="0">
              <a:latin typeface="Calibri"/>
              <a:ea typeface="Calibri"/>
              <a:cs typeface="Calibri"/>
              <a:sym typeface="Calibri"/>
            </a:endParaRPr>
          </a:p>
          <a:p>
            <a:pPr marL="0" marR="0" lvl="0" indent="0" algn="l" rtl="0">
              <a:spcBef>
                <a:spcPts val="0"/>
              </a:spcBef>
              <a:spcAft>
                <a:spcPts val="0"/>
              </a:spcAft>
              <a:buClr>
                <a:srgbClr val="2F5496"/>
              </a:buClr>
              <a:buSzPts val="900"/>
              <a:buFont typeface="Cambria"/>
              <a:buNone/>
            </a:pPr>
            <a:r>
              <a:rPr lang="en-US" sz="900" dirty="0">
                <a:solidFill>
                  <a:srgbClr val="2F5496"/>
                </a:solidFill>
                <a:latin typeface="Cambria"/>
                <a:ea typeface="Cambria"/>
                <a:cs typeface="Cambria"/>
                <a:sym typeface="Cambria"/>
              </a:rPr>
              <a:t>EWG provides technical and policy advice in support of the PFMC Fishery Ecosystem Plan (FEP) which is to:</a:t>
            </a:r>
            <a:br>
              <a:rPr lang="en-US" sz="900" dirty="0">
                <a:solidFill>
                  <a:srgbClr val="2F5496"/>
                </a:solidFill>
                <a:latin typeface="Cambria"/>
                <a:ea typeface="Cambria"/>
                <a:cs typeface="Cambria"/>
                <a:sym typeface="Cambria"/>
              </a:rPr>
            </a:br>
            <a:endParaRPr sz="900" dirty="0">
              <a:solidFill>
                <a:srgbClr val="2F5496"/>
              </a:solidFill>
              <a:latin typeface="Cambria"/>
              <a:ea typeface="Cambria"/>
              <a:cs typeface="Cambria"/>
              <a:sym typeface="Cambria"/>
            </a:endParaRPr>
          </a:p>
          <a:p>
            <a:pPr marL="457200" marR="0" lvl="0" indent="-381000" algn="l" rtl="0">
              <a:spcBef>
                <a:spcPts val="0"/>
              </a:spcBef>
              <a:spcAft>
                <a:spcPts val="0"/>
              </a:spcAft>
              <a:buClr>
                <a:srgbClr val="1155CC"/>
              </a:buClr>
              <a:buSzPts val="2400"/>
              <a:buFont typeface="Cambria"/>
              <a:buAutoNum type="arabicParenBoth"/>
            </a:pPr>
            <a:r>
              <a:rPr lang="en-US" sz="900" i="1" dirty="0">
                <a:solidFill>
                  <a:srgbClr val="1155CC"/>
                </a:solidFill>
                <a:latin typeface="Cambria"/>
                <a:ea typeface="Cambria"/>
                <a:cs typeface="Cambria"/>
                <a:sym typeface="Cambria"/>
              </a:rPr>
              <a:t>Enhance the Council’s management programs with more ecosystem science, broader ecosystem considerations, and management policies that take into account the role of the ecosystem.</a:t>
            </a:r>
            <a:endParaRPr dirty="0"/>
          </a:p>
          <a:p>
            <a:pPr marL="0" marR="0" lvl="0" indent="0" algn="l" rtl="0">
              <a:spcBef>
                <a:spcPts val="0"/>
              </a:spcBef>
              <a:spcAft>
                <a:spcPts val="0"/>
              </a:spcAft>
              <a:buClr>
                <a:schemeClr val="dk1"/>
              </a:buClr>
              <a:buSzPts val="900"/>
              <a:buFont typeface="Calibri"/>
              <a:buNone/>
            </a:pPr>
            <a:endParaRPr sz="900" i="1" dirty="0">
              <a:solidFill>
                <a:srgbClr val="1155CC"/>
              </a:solidFill>
              <a:latin typeface="Cambria"/>
              <a:ea typeface="Cambria"/>
              <a:cs typeface="Cambria"/>
              <a:sym typeface="Cambria"/>
            </a:endParaRPr>
          </a:p>
          <a:p>
            <a:pPr marL="457200" lvl="0" indent="-381000" algn="l" rtl="0">
              <a:lnSpc>
                <a:spcPct val="90000"/>
              </a:lnSpc>
              <a:spcBef>
                <a:spcPts val="1000"/>
              </a:spcBef>
              <a:spcAft>
                <a:spcPts val="0"/>
              </a:spcAft>
              <a:buClr>
                <a:srgbClr val="1155CC"/>
              </a:buClr>
              <a:buSzPts val="2400"/>
              <a:buFont typeface="Cambria"/>
              <a:buAutoNum type="arabicParenBoth"/>
            </a:pPr>
            <a:r>
              <a:rPr lang="en-US" sz="900" i="1" dirty="0">
                <a:solidFill>
                  <a:srgbClr val="1155CC"/>
                </a:solidFill>
                <a:latin typeface="Cambria"/>
                <a:ea typeface="Cambria"/>
                <a:cs typeface="Cambria"/>
                <a:sym typeface="Cambria"/>
              </a:rPr>
              <a:t>Identify and prioritize research needs and provide recommendations to address gaps in ecosystem knowledge and FMP policies</a:t>
            </a:r>
            <a:endParaRPr dirty="0"/>
          </a:p>
          <a:p>
            <a:pPr marL="457200" lvl="0" indent="-228600" algn="l" rtl="0">
              <a:lnSpc>
                <a:spcPct val="90000"/>
              </a:lnSpc>
              <a:spcBef>
                <a:spcPts val="1000"/>
              </a:spcBef>
              <a:spcAft>
                <a:spcPts val="0"/>
              </a:spcAft>
              <a:buClr>
                <a:srgbClr val="1155CC"/>
              </a:buClr>
              <a:buSzPts val="2400"/>
              <a:buFont typeface="Cambria"/>
              <a:buNone/>
            </a:pPr>
            <a:endParaRPr sz="900" i="1" dirty="0">
              <a:solidFill>
                <a:srgbClr val="1155CC"/>
              </a:solidFill>
              <a:latin typeface="Cambria"/>
              <a:ea typeface="Cambria"/>
              <a:cs typeface="Cambria"/>
              <a:sym typeface="Cambria"/>
            </a:endParaRPr>
          </a:p>
          <a:p>
            <a:pPr marL="228600" lvl="0" indent="-228600" algn="l" rtl="0">
              <a:lnSpc>
                <a:spcPct val="90000"/>
              </a:lnSpc>
              <a:spcBef>
                <a:spcPts val="0"/>
              </a:spcBef>
              <a:spcAft>
                <a:spcPts val="0"/>
              </a:spcAft>
              <a:buClr>
                <a:schemeClr val="dk1"/>
              </a:buClr>
              <a:buSzPts val="2400"/>
              <a:buFont typeface="Calibri"/>
              <a:buChar char="•"/>
            </a:pPr>
            <a:r>
              <a:rPr lang="en-US" sz="900" dirty="0"/>
              <a:t>to enhance the Council’s species-specific management programs with more ecosystem science, broader ecosystem considerations, and management policies that coordinate Council management across its FMPs and the CCE. </a:t>
            </a:r>
            <a:endParaRPr dirty="0"/>
          </a:p>
          <a:p>
            <a:pPr marL="228600" lvl="0" indent="-228600" algn="l" rtl="0">
              <a:lnSpc>
                <a:spcPct val="90000"/>
              </a:lnSpc>
              <a:spcBef>
                <a:spcPts val="1000"/>
              </a:spcBef>
              <a:spcAft>
                <a:spcPts val="0"/>
              </a:spcAft>
              <a:buClr>
                <a:schemeClr val="dk1"/>
              </a:buClr>
              <a:buSzPts val="2400"/>
              <a:buFont typeface="Calibri"/>
              <a:buChar char="•"/>
            </a:pPr>
            <a:r>
              <a:rPr lang="en-US" sz="900" dirty="0"/>
              <a:t>an FEP should identify and prioritize research needs and provide recommendations to address gaps in ecosystem knowledge and FMP policies, particularly with respect to the cumulative effects of fisheries management on marine ecosystems and fishing communities. </a:t>
            </a:r>
            <a:endParaRPr dirty="0"/>
          </a:p>
          <a:p>
            <a:pPr marL="228600" lvl="0" indent="-228600" algn="l" rtl="0">
              <a:lnSpc>
                <a:spcPct val="90000"/>
              </a:lnSpc>
              <a:spcBef>
                <a:spcPts val="1000"/>
              </a:spcBef>
              <a:spcAft>
                <a:spcPts val="0"/>
              </a:spcAft>
              <a:buClr>
                <a:schemeClr val="dk1"/>
              </a:buClr>
              <a:buSzPts val="2400"/>
              <a:buFont typeface="Calibri"/>
              <a:buChar char="•"/>
            </a:pPr>
            <a:r>
              <a:rPr lang="en-US" sz="900" b="1" dirty="0"/>
              <a:t>The FEP is meant to be an informational document</a:t>
            </a:r>
            <a:r>
              <a:rPr lang="en-US" sz="900" dirty="0"/>
              <a:t>, and is not meant to be prescriptive relative to Council fisheries management. </a:t>
            </a:r>
            <a:endParaRPr dirty="0"/>
          </a:p>
          <a:p>
            <a:pPr marL="228600" lvl="0" indent="-228600" algn="l" rtl="0">
              <a:lnSpc>
                <a:spcPct val="90000"/>
              </a:lnSpc>
              <a:spcBef>
                <a:spcPts val="1000"/>
              </a:spcBef>
              <a:spcAft>
                <a:spcPts val="0"/>
              </a:spcAft>
              <a:buClr>
                <a:schemeClr val="dk1"/>
              </a:buClr>
              <a:buSzPts val="2400"/>
              <a:buFont typeface="Calibri"/>
              <a:buChar char="•"/>
            </a:pPr>
            <a:r>
              <a:rPr lang="en-US" sz="900" dirty="0"/>
              <a:t>Information in the FEP, results of the Integrated Ecosystem Assessment (IEA), and the Annual State of the California Ecosystem Report are available for consideration during the routine management processes for fisheries managed in each FMP. </a:t>
            </a:r>
            <a:r>
              <a:rPr lang="en-US" sz="900" b="1" dirty="0"/>
              <a:t>How exactly these items will affect fishery management decisions is at the discretion of the Council. </a:t>
            </a:r>
            <a:endParaRPr dirty="0"/>
          </a:p>
          <a:p>
            <a:pPr marL="457200" lvl="0" indent="-228600" algn="l" rtl="0">
              <a:lnSpc>
                <a:spcPct val="90000"/>
              </a:lnSpc>
              <a:spcBef>
                <a:spcPts val="1000"/>
              </a:spcBef>
              <a:spcAft>
                <a:spcPts val="0"/>
              </a:spcAft>
              <a:buClr>
                <a:srgbClr val="1155CC"/>
              </a:buClr>
              <a:buSzPts val="2400"/>
              <a:buFont typeface="Cambria"/>
              <a:buNone/>
            </a:pPr>
            <a:endParaRPr sz="900" i="1" dirty="0">
              <a:solidFill>
                <a:srgbClr val="1155CC"/>
              </a:solidFill>
              <a:latin typeface="Cambria"/>
              <a:ea typeface="Cambria"/>
              <a:cs typeface="Cambria"/>
              <a:sym typeface="Cambria"/>
            </a:endParaRPr>
          </a:p>
          <a:p>
            <a:pPr marL="0" marR="0" lvl="0" indent="0" algn="l" rtl="0">
              <a:lnSpc>
                <a:spcPct val="100000"/>
              </a:lnSpc>
              <a:spcBef>
                <a:spcPts val="270"/>
              </a:spcBef>
              <a:spcAft>
                <a:spcPts val="0"/>
              </a:spcAft>
              <a:buClr>
                <a:schemeClr val="dk1"/>
              </a:buClr>
              <a:buSzPts val="900"/>
              <a:buFont typeface="Calibri"/>
              <a:buNone/>
            </a:pPr>
            <a:endParaRPr sz="900" dirty="0">
              <a:latin typeface="Calibri"/>
              <a:ea typeface="Calibri"/>
              <a:cs typeface="Calibri"/>
              <a:sym typeface="Calibri"/>
            </a:endParaRPr>
          </a:p>
          <a:p>
            <a:pPr marL="0" lvl="0" indent="0" algn="l" rtl="0">
              <a:spcBef>
                <a:spcPts val="270"/>
              </a:spcBef>
              <a:spcAft>
                <a:spcPts val="0"/>
              </a:spcAft>
              <a:buNone/>
            </a:pPr>
            <a:endParaRPr dirty="0"/>
          </a:p>
        </p:txBody>
      </p:sp>
      <p:sp>
        <p:nvSpPr>
          <p:cNvPr id="650" name="Google Shape;650;p3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9" name="Google Shape;669;p3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t>For each FMP the management cycle of the stocks starts with the development of the stock assessment by science center scientists…</a:t>
            </a:r>
            <a:endParaRPr dirty="0"/>
          </a:p>
          <a:p>
            <a:pPr marL="0" lvl="0" indent="0" algn="l" rtl="0">
              <a:spcBef>
                <a:spcPts val="270"/>
              </a:spcBef>
              <a:spcAft>
                <a:spcPts val="0"/>
              </a:spcAft>
              <a:buNone/>
            </a:pPr>
            <a:endParaRPr dirty="0"/>
          </a:p>
          <a:p>
            <a:pPr marL="0" lvl="0" indent="0" algn="l" rtl="0">
              <a:spcBef>
                <a:spcPts val="270"/>
              </a:spcBef>
              <a:spcAft>
                <a:spcPts val="0"/>
              </a:spcAft>
              <a:buNone/>
            </a:pPr>
            <a:r>
              <a:rPr lang="en-US" dirty="0"/>
              <a:t>These plans and measures are implemented by the National Marine Fisheries Service. </a:t>
            </a:r>
            <a:endParaRPr dirty="0"/>
          </a:p>
          <a:p>
            <a:pPr marL="0" lvl="0" indent="0" algn="l" rtl="0">
              <a:spcBef>
                <a:spcPts val="270"/>
              </a:spcBef>
              <a:spcAft>
                <a:spcPts val="0"/>
              </a:spcAft>
              <a:buNone/>
            </a:pPr>
            <a:endParaRPr dirty="0"/>
          </a:p>
          <a:p>
            <a:pPr marL="0" marR="0" lvl="0" indent="0" algn="l" rtl="0">
              <a:lnSpc>
                <a:spcPct val="100000"/>
              </a:lnSpc>
              <a:spcBef>
                <a:spcPts val="540"/>
              </a:spcBef>
              <a:spcAft>
                <a:spcPts val="0"/>
              </a:spcAft>
              <a:buClr>
                <a:srgbClr val="0E0E0E"/>
              </a:buClr>
              <a:buSzPts val="1800"/>
              <a:buFont typeface="Raleway"/>
              <a:buNone/>
            </a:pPr>
            <a:r>
              <a:rPr lang="en-US" sz="1800" dirty="0">
                <a:solidFill>
                  <a:srgbClr val="0E0E0E"/>
                </a:solidFill>
                <a:latin typeface="Raleway"/>
                <a:ea typeface="Raleway"/>
                <a:cs typeface="Raleway"/>
                <a:sym typeface="Raleway"/>
              </a:rPr>
              <a:t>The </a:t>
            </a:r>
            <a:r>
              <a:rPr lang="en-US" sz="1800" u="sng" dirty="0">
                <a:solidFill>
                  <a:srgbClr val="0000FF"/>
                </a:solidFill>
                <a:latin typeface="Raleway"/>
                <a:ea typeface="Raleway"/>
                <a:cs typeface="Raleway"/>
                <a:sym typeface="Raleway"/>
                <a:hlinkClick r:id="rId3">
                  <a:extLst>
                    <a:ext uri="{A12FA001-AC4F-418D-AE19-62706E023703}">
                      <ahyp:hlinkClr xmlns:ahyp="http://schemas.microsoft.com/office/drawing/2018/hyperlinkcolor" val="tx"/>
                    </a:ext>
                  </a:extLst>
                </a:hlinkClick>
              </a:rPr>
              <a:t>Council </a:t>
            </a:r>
            <a:r>
              <a:rPr lang="en-US" sz="1800" dirty="0">
                <a:solidFill>
                  <a:srgbClr val="0E0E0E"/>
                </a:solidFill>
                <a:latin typeface="Raleway"/>
                <a:ea typeface="Raleway"/>
                <a:cs typeface="Raleway"/>
                <a:sym typeface="Raleway"/>
              </a:rPr>
              <a:t>has 14 voting representatives from Oregon, Washington, California, and Idaho; many advisory bodies; and 16 </a:t>
            </a:r>
            <a:r>
              <a:rPr lang="en-US" sz="1800" u="sng" dirty="0">
                <a:solidFill>
                  <a:srgbClr val="0000FF"/>
                </a:solidFill>
                <a:latin typeface="Raleway"/>
                <a:ea typeface="Raleway"/>
                <a:cs typeface="Raleway"/>
                <a:sym typeface="Raleway"/>
                <a:hlinkClick r:id="rId4">
                  <a:extLst>
                    <a:ext uri="{A12FA001-AC4F-418D-AE19-62706E023703}">
                      <ahyp:hlinkClr xmlns:ahyp="http://schemas.microsoft.com/office/drawing/2018/hyperlinkcolor" val="tx"/>
                    </a:ext>
                  </a:extLst>
                </a:hlinkClick>
              </a:rPr>
              <a:t>staff members</a:t>
            </a:r>
            <a:r>
              <a:rPr lang="en-US" sz="1800" dirty="0">
                <a:solidFill>
                  <a:srgbClr val="0E0E0E"/>
                </a:solidFill>
                <a:latin typeface="Raleway"/>
                <a:ea typeface="Raleway"/>
                <a:cs typeface="Raleway"/>
                <a:sym typeface="Raleway"/>
              </a:rPr>
              <a:t> located in Portland, Oregon. Some Council members represent state or tribal fish and wildlife agencies, and some are private citizens who are knowledgeable about recreational or commercial fishing or marine conservation. Apart from state and tribal representatives, Council members are chosen by the governors of the four states within the Council region, in conjunction with the Secretary of Commerce.</a:t>
            </a:r>
            <a:endParaRPr sz="1800" dirty="0">
              <a:latin typeface="Calibri"/>
              <a:ea typeface="Calibri"/>
              <a:cs typeface="Calibri"/>
              <a:sym typeface="Calibri"/>
            </a:endParaRPr>
          </a:p>
          <a:p>
            <a:pPr marL="0" lvl="0" indent="0" algn="l" rtl="0">
              <a:spcBef>
                <a:spcPts val="270"/>
              </a:spcBef>
              <a:spcAft>
                <a:spcPts val="0"/>
              </a:spcAft>
              <a:buNone/>
            </a:pPr>
            <a:endParaRPr dirty="0"/>
          </a:p>
        </p:txBody>
      </p:sp>
      <p:sp>
        <p:nvSpPr>
          <p:cNvPr id="670" name="Google Shape;670;p3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92" name="Google Shape;692;p3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Be explicit- about onramps other ways to bring into harvest specifications</a:t>
            </a:r>
            <a:endParaRPr/>
          </a:p>
          <a:p>
            <a:pPr marL="0" lvl="0" indent="0" algn="l" rtl="0">
              <a:spcBef>
                <a:spcPts val="270"/>
              </a:spcBef>
              <a:spcAft>
                <a:spcPts val="0"/>
              </a:spcAft>
              <a:buNone/>
            </a:pPr>
            <a:r>
              <a:rPr lang="en-US"/>
              <a:t>Some of the ways are risk tables and ESR </a:t>
            </a:r>
            <a:endParaRPr/>
          </a:p>
          <a:p>
            <a:pPr marL="0" lvl="0" indent="0" algn="l" rtl="0">
              <a:spcBef>
                <a:spcPts val="270"/>
              </a:spcBef>
              <a:spcAft>
                <a:spcPts val="0"/>
              </a:spcAft>
              <a:buNone/>
            </a:pPr>
            <a:endParaRPr/>
          </a:p>
          <a:p>
            <a:pPr marL="0" lvl="0" indent="0" algn="l" rtl="0">
              <a:spcBef>
                <a:spcPts val="270"/>
              </a:spcBef>
              <a:spcAft>
                <a:spcPts val="0"/>
              </a:spcAft>
              <a:buNone/>
            </a:pPr>
            <a:r>
              <a:rPr lang="en-US"/>
              <a:t>For example,</a:t>
            </a:r>
            <a:endParaRPr/>
          </a:p>
          <a:p>
            <a:pPr marL="0" lvl="0" indent="0" algn="l" rtl="0">
              <a:spcBef>
                <a:spcPts val="270"/>
              </a:spcBef>
              <a:spcAft>
                <a:spcPts val="0"/>
              </a:spcAft>
              <a:buNone/>
            </a:pPr>
            <a:endParaRPr/>
          </a:p>
          <a:p>
            <a:pPr marL="0" lvl="0" indent="0" algn="l" rtl="0">
              <a:spcBef>
                <a:spcPts val="270"/>
              </a:spcBef>
              <a:spcAft>
                <a:spcPts val="0"/>
              </a:spcAft>
              <a:buNone/>
            </a:pPr>
            <a:r>
              <a:rPr lang="en-US"/>
              <a:t>These plans and measures are implemented by the National Marine Fisheries Service. </a:t>
            </a:r>
            <a:endParaRPr/>
          </a:p>
          <a:p>
            <a:pPr marL="0" lvl="0" indent="0" algn="l" rtl="0">
              <a:spcBef>
                <a:spcPts val="270"/>
              </a:spcBef>
              <a:spcAft>
                <a:spcPts val="0"/>
              </a:spcAft>
              <a:buNone/>
            </a:pPr>
            <a:endParaRPr/>
          </a:p>
          <a:p>
            <a:pPr marL="0" marR="0" lvl="0" indent="0" algn="l" rtl="0">
              <a:lnSpc>
                <a:spcPct val="100000"/>
              </a:lnSpc>
              <a:spcBef>
                <a:spcPts val="540"/>
              </a:spcBef>
              <a:spcAft>
                <a:spcPts val="0"/>
              </a:spcAft>
              <a:buClr>
                <a:srgbClr val="0E0E0E"/>
              </a:buClr>
              <a:buSzPts val="1800"/>
              <a:buFont typeface="Raleway"/>
              <a:buNone/>
            </a:pPr>
            <a:r>
              <a:rPr lang="en-US" sz="1800">
                <a:solidFill>
                  <a:srgbClr val="0E0E0E"/>
                </a:solidFill>
                <a:latin typeface="Raleway"/>
                <a:ea typeface="Raleway"/>
                <a:cs typeface="Raleway"/>
                <a:sym typeface="Raleway"/>
              </a:rPr>
              <a:t>The </a:t>
            </a:r>
            <a:r>
              <a:rPr lang="en-US" sz="1800" u="sng">
                <a:solidFill>
                  <a:srgbClr val="0000FF"/>
                </a:solidFill>
                <a:latin typeface="Raleway"/>
                <a:ea typeface="Raleway"/>
                <a:cs typeface="Raleway"/>
                <a:sym typeface="Raleway"/>
                <a:hlinkClick r:id="rId3">
                  <a:extLst>
                    <a:ext uri="{A12FA001-AC4F-418D-AE19-62706E023703}">
                      <ahyp:hlinkClr xmlns:ahyp="http://schemas.microsoft.com/office/drawing/2018/hyperlinkcolor" val="tx"/>
                    </a:ext>
                  </a:extLst>
                </a:hlinkClick>
              </a:rPr>
              <a:t>Council </a:t>
            </a:r>
            <a:r>
              <a:rPr lang="en-US" sz="1800">
                <a:solidFill>
                  <a:srgbClr val="0E0E0E"/>
                </a:solidFill>
                <a:latin typeface="Raleway"/>
                <a:ea typeface="Raleway"/>
                <a:cs typeface="Raleway"/>
                <a:sym typeface="Raleway"/>
              </a:rPr>
              <a:t>has 14 voting representatives from Oregon, Washington, California, and Idaho; many advisory bodies; and 16 </a:t>
            </a:r>
            <a:r>
              <a:rPr lang="en-US" sz="1800" u="sng">
                <a:solidFill>
                  <a:srgbClr val="0000FF"/>
                </a:solidFill>
                <a:latin typeface="Raleway"/>
                <a:ea typeface="Raleway"/>
                <a:cs typeface="Raleway"/>
                <a:sym typeface="Raleway"/>
                <a:hlinkClick r:id="rId4">
                  <a:extLst>
                    <a:ext uri="{A12FA001-AC4F-418D-AE19-62706E023703}">
                      <ahyp:hlinkClr xmlns:ahyp="http://schemas.microsoft.com/office/drawing/2018/hyperlinkcolor" val="tx"/>
                    </a:ext>
                  </a:extLst>
                </a:hlinkClick>
              </a:rPr>
              <a:t>staff members</a:t>
            </a:r>
            <a:r>
              <a:rPr lang="en-US" sz="1800">
                <a:solidFill>
                  <a:srgbClr val="0E0E0E"/>
                </a:solidFill>
                <a:latin typeface="Raleway"/>
                <a:ea typeface="Raleway"/>
                <a:cs typeface="Raleway"/>
                <a:sym typeface="Raleway"/>
              </a:rPr>
              <a:t> located in Portland, Oregon. Some Council members represent state or tribal fish and wildlife agencies, and some are private citizens who are knowledgeable about recreational or commercial fishing or marine conservation. Apart from state and tribal representatives, Council members are chosen by the governors of the four states within the Council region, in conjunction with the Secretary of Commerce.</a:t>
            </a:r>
            <a:endParaRPr sz="1800">
              <a:latin typeface="Calibri"/>
              <a:ea typeface="Calibri"/>
              <a:cs typeface="Calibri"/>
              <a:sym typeface="Calibri"/>
            </a:endParaRPr>
          </a:p>
          <a:p>
            <a:pPr marL="0" lvl="0" indent="0" algn="l" rtl="0">
              <a:spcBef>
                <a:spcPts val="270"/>
              </a:spcBef>
              <a:spcAft>
                <a:spcPts val="0"/>
              </a:spcAft>
              <a:buNone/>
            </a:pPr>
            <a:endParaRPr/>
          </a:p>
        </p:txBody>
      </p:sp>
      <p:sp>
        <p:nvSpPr>
          <p:cNvPr id="693" name="Google Shape;693;p3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8" name="Google Shape;718;p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000000"/>
                </a:solidFill>
                <a:latin typeface="Arial"/>
                <a:ea typeface="Arial"/>
                <a:cs typeface="Arial"/>
                <a:sym typeface="Arial"/>
              </a:rPr>
              <a:t>On the west coast, the ecosystem information that is produced to support fisheries management is based on NOAA’s Integrated Ecosystem Framework. The IEA is essentially a framework that was first published in 2009 by Phil Levin and colleagues, who based it on many other decision-support frameworks. And it is intended to help synthesize and integrate different types of information on the ecological and human parts of an ecosystem to provide management advice. </a:t>
            </a:r>
            <a:endParaRPr sz="1800">
              <a:latin typeface="Calibri"/>
              <a:ea typeface="Calibri"/>
              <a:cs typeface="Calibri"/>
              <a:sym typeface="Calibri"/>
            </a:endParaRPr>
          </a:p>
          <a:p>
            <a:pPr marL="0" marR="0" lvl="0" indent="0" algn="l" rtl="0">
              <a:spcBef>
                <a:spcPts val="0"/>
              </a:spcBef>
              <a:spcAft>
                <a:spcPts val="0"/>
              </a:spcAft>
              <a:buNone/>
            </a:pPr>
            <a:r>
              <a:rPr lang="en-US" sz="1800">
                <a:latin typeface="Times New Roman"/>
                <a:ea typeface="Times New Roman"/>
                <a:cs typeface="Times New Roman"/>
                <a:sym typeface="Times New Roman"/>
              </a:rPr>
              <a:t> </a:t>
            </a:r>
            <a:endParaRPr sz="1800">
              <a:latin typeface="Calibri"/>
              <a:ea typeface="Calibri"/>
              <a:cs typeface="Calibri"/>
              <a:sym typeface="Calibri"/>
            </a:endParaRPr>
          </a:p>
          <a:p>
            <a:pPr marL="0" marR="0" lvl="0" indent="0" algn="l" rtl="0">
              <a:spcBef>
                <a:spcPts val="0"/>
              </a:spcBef>
              <a:spcAft>
                <a:spcPts val="0"/>
              </a:spcAft>
              <a:buNone/>
            </a:pPr>
            <a:r>
              <a:rPr lang="en-US" sz="1800">
                <a:solidFill>
                  <a:srgbClr val="000000"/>
                </a:solidFill>
                <a:latin typeface="Arial"/>
                <a:ea typeface="Arial"/>
                <a:cs typeface="Arial"/>
                <a:sym typeface="Arial"/>
              </a:rPr>
              <a:t>The core elements are of the framework are shown here, and for this presentation, I’m really going to focus on the second element in the framework – which is the development of indicators and ecosystem assessment. I’m also focusing on the California Current ecosystem but the information is relevant to other regions as well.</a:t>
            </a:r>
            <a:endParaRPr/>
          </a:p>
          <a:p>
            <a:pPr marL="0" marR="0" lvl="0" indent="0" algn="l" rtl="0">
              <a:spcBef>
                <a:spcPts val="0"/>
              </a:spcBef>
              <a:spcAft>
                <a:spcPts val="0"/>
              </a:spcAft>
              <a:buNone/>
            </a:pPr>
            <a:endParaRPr sz="1800">
              <a:latin typeface="Calibri"/>
              <a:ea typeface="Calibri"/>
              <a:cs typeface="Calibri"/>
              <a:sym typeface="Calibri"/>
            </a:endParaRPr>
          </a:p>
          <a:p>
            <a:pPr marL="0" lvl="0" indent="0" algn="l" rtl="0">
              <a:spcBef>
                <a:spcPts val="0"/>
              </a:spcBef>
              <a:spcAft>
                <a:spcPts val="0"/>
              </a:spcAft>
              <a:buClr>
                <a:schemeClr val="dk1"/>
              </a:buClr>
              <a:buSzPts val="900"/>
              <a:buFont typeface="Calibri"/>
              <a:buNone/>
            </a:pPr>
            <a:endParaRPr/>
          </a:p>
        </p:txBody>
      </p:sp>
      <p:sp>
        <p:nvSpPr>
          <p:cNvPr id="719" name="Google Shape;719;p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200"/>
              <a:buFont typeface="Calibri"/>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7" name="Google Shape;727;p3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1800">
                <a:solidFill>
                  <a:srgbClr val="000000"/>
                </a:solidFill>
                <a:latin typeface="Arial"/>
                <a:ea typeface="Arial"/>
                <a:cs typeface="Arial"/>
                <a:sym typeface="Arial"/>
              </a:rPr>
              <a:t>The figure on this slide illustrates the different components of the integrated socio-ecological system of the California Current, which include the ecological components, human activities and human well-being, as well as climate and ocean drivers and social drivers. The California Current IEA team (which is comprised of scientists from the SW and NW fisheries science centers) has developed many indicators of these various components but this is also on ongoing process as we try to address the needs of managers, stakeholders, and human communities as best as possible.</a:t>
            </a:r>
            <a:endParaRPr/>
          </a:p>
          <a:p>
            <a:pPr marL="0" marR="0" lvl="0" indent="0" algn="l" rtl="0">
              <a:lnSpc>
                <a:spcPct val="100000"/>
              </a:lnSpc>
              <a:spcBef>
                <a:spcPts val="0"/>
              </a:spcBef>
              <a:spcAft>
                <a:spcPts val="0"/>
              </a:spcAft>
              <a:buClr>
                <a:schemeClr val="dk1"/>
              </a:buClr>
              <a:buSzPts val="1800"/>
              <a:buFont typeface="Calibri"/>
              <a:buNone/>
            </a:pPr>
            <a:endParaRPr sz="180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US" sz="1800">
                <a:solidFill>
                  <a:srgbClr val="000000"/>
                </a:solidFill>
                <a:latin typeface="Arial"/>
                <a:ea typeface="Arial"/>
                <a:cs typeface="Arial"/>
                <a:sym typeface="Arial"/>
              </a:rPr>
              <a:t>The types of data we use or need include time series data, data that cover a large spatial domain, and data that are regularly collected and easily accessible. And an important requirement for indicators is that they are easy to understand and have a clear connection to a management issue.</a:t>
            </a:r>
            <a:endParaRPr sz="1800">
              <a:latin typeface="Calibri"/>
              <a:ea typeface="Calibri"/>
              <a:cs typeface="Calibri"/>
              <a:sym typeface="Calibri"/>
            </a:endParaRPr>
          </a:p>
          <a:p>
            <a:pPr marL="0" marR="0" lvl="0" indent="0" algn="l" rtl="0">
              <a:lnSpc>
                <a:spcPct val="100000"/>
              </a:lnSpc>
              <a:spcBef>
                <a:spcPts val="0"/>
              </a:spcBef>
              <a:spcAft>
                <a:spcPts val="0"/>
              </a:spcAft>
              <a:buClr>
                <a:schemeClr val="dk1"/>
              </a:buClr>
              <a:buSzPts val="1800"/>
              <a:buFont typeface="Calibri"/>
              <a:buNone/>
            </a:pPr>
            <a:endParaRPr sz="1800">
              <a:latin typeface="Calibri"/>
              <a:ea typeface="Calibri"/>
              <a:cs typeface="Calibri"/>
              <a:sym typeface="Calibri"/>
            </a:endParaRPr>
          </a:p>
        </p:txBody>
      </p:sp>
      <p:sp>
        <p:nvSpPr>
          <p:cNvPr id="728" name="Google Shape;728;p3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200"/>
              <a:buFont typeface="Calibri"/>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5"/>
        <p:cNvGrpSpPr/>
        <p:nvPr/>
      </p:nvGrpSpPr>
      <p:grpSpPr>
        <a:xfrm>
          <a:off x="0" y="0"/>
          <a:ext cx="0" cy="0"/>
          <a:chOff x="0" y="0"/>
          <a:chExt cx="0" cy="0"/>
        </a:xfrm>
      </p:grpSpPr>
      <p:sp>
        <p:nvSpPr>
          <p:cNvPr id="746" name="Google Shape;746;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7" name="Google Shape;747;p4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800">
                <a:solidFill>
                  <a:srgbClr val="000000"/>
                </a:solidFill>
                <a:latin typeface="Arial"/>
                <a:ea typeface="Arial"/>
                <a:cs typeface="Arial"/>
                <a:sym typeface="Arial"/>
              </a:rPr>
              <a:t>The co-leads of the ESR provide an annual ecosystem status report to the Pacific Fishery Management Council every March. Present to various AB bodies. This year Andy Leising (SWFSC) and I presented the report. This report provides general ecosystem overviews, based on status and trends in indicators that run from climate and physics to the status of important species to human activities, fishery landings and revenues. This information can be valuable in helping the Council consider precautionary options or make strategic decisions. It’s a very large effort and involves many collaborators, including NMFS scientists and external partners from academic institutions and state agencies. This year we had 90+ contributors.</a:t>
            </a:r>
            <a:endParaRPr b="0"/>
          </a:p>
        </p:txBody>
      </p:sp>
      <p:sp>
        <p:nvSpPr>
          <p:cNvPr id="748" name="Google Shape;748;p4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200"/>
              <a:buFont typeface="Calibri"/>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73"/>
          <p:cNvSpPr txBox="1">
            <a:spLocks noGrp="1"/>
          </p:cNvSpPr>
          <p:nvPr>
            <p:ph type="title"/>
          </p:nvPr>
        </p:nvSpPr>
        <p:spPr>
          <a:xfrm>
            <a:off x="457200" y="400050"/>
            <a:ext cx="8229600" cy="74295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73"/>
          <p:cNvSpPr txBox="1">
            <a:spLocks noGrp="1"/>
          </p:cNvSpPr>
          <p:nvPr>
            <p:ph type="body" idx="1"/>
          </p:nvPr>
        </p:nvSpPr>
        <p:spPr>
          <a:xfrm>
            <a:off x="457200" y="1200150"/>
            <a:ext cx="8229600" cy="3657600"/>
          </a:xfrm>
          <a:prstGeom prst="rect">
            <a:avLst/>
          </a:prstGeom>
          <a:noFill/>
          <a:ln>
            <a:noFill/>
          </a:ln>
        </p:spPr>
        <p:txBody>
          <a:bodyPr spcFirstLastPara="1" wrap="square" lIns="91425" tIns="45700" rIns="91425" bIns="45700" anchor="t" anchorCtr="0">
            <a:noAutofit/>
          </a:bodyPr>
          <a:lstStyle>
            <a:lvl1pPr marL="457200" lvl="0" indent="-325755" algn="l">
              <a:spcBef>
                <a:spcPts val="360"/>
              </a:spcBef>
              <a:spcAft>
                <a:spcPts val="0"/>
              </a:spcAft>
              <a:buSzPts val="1530"/>
              <a:buChar char="•"/>
              <a:defRPr/>
            </a:lvl1pPr>
            <a:lvl2pPr marL="914400" lvl="1" indent="-325755" algn="l">
              <a:spcBef>
                <a:spcPts val="360"/>
              </a:spcBef>
              <a:spcAft>
                <a:spcPts val="0"/>
              </a:spcAft>
              <a:buSzPts val="1530"/>
              <a:buChar char="•"/>
              <a:defRPr/>
            </a:lvl2pPr>
            <a:lvl3pPr marL="1371600" lvl="2" indent="-331469" algn="l">
              <a:spcBef>
                <a:spcPts val="360"/>
              </a:spcBef>
              <a:spcAft>
                <a:spcPts val="0"/>
              </a:spcAft>
              <a:buSzPts val="162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27" name="Google Shape;27;p73"/>
          <p:cNvSpPr txBox="1">
            <a:spLocks noGrp="1"/>
          </p:cNvSpPr>
          <p:nvPr>
            <p:ph type="dt" idx="10"/>
          </p:nvPr>
        </p:nvSpPr>
        <p:spPr>
          <a:xfrm>
            <a:off x="457200" y="14289"/>
            <a:ext cx="2895600" cy="2464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73"/>
          <p:cNvSpPr txBox="1">
            <a:spLocks noGrp="1"/>
          </p:cNvSpPr>
          <p:nvPr>
            <p:ph type="ftr" idx="11"/>
          </p:nvPr>
        </p:nvSpPr>
        <p:spPr>
          <a:xfrm>
            <a:off x="3429000" y="14289"/>
            <a:ext cx="4114800" cy="24646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73"/>
          <p:cNvSpPr txBox="1">
            <a:spLocks noGrp="1"/>
          </p:cNvSpPr>
          <p:nvPr>
            <p:ph type="sldNum" idx="12"/>
          </p:nvPr>
        </p:nvSpPr>
        <p:spPr>
          <a:xfrm>
            <a:off x="7620000" y="14289"/>
            <a:ext cx="1066800" cy="246460"/>
          </a:xfrm>
          <a:prstGeom prst="rect">
            <a:avLst/>
          </a:prstGeom>
          <a:noFill/>
          <a:ln>
            <a:noFill/>
          </a:ln>
        </p:spPr>
        <p:txBody>
          <a:bodyPr spcFirstLastPara="1" wrap="square" lIns="91425" tIns="45700" rIns="91425" bIns="45700" anchor="ctr" anchorCtr="0">
            <a:noAutofit/>
          </a:bodyPr>
          <a:lstStyle>
            <a:lvl1pPr marL="0" marR="0" lvl="0" indent="0" algn="l">
              <a:spcBef>
                <a:spcPts val="0"/>
              </a:spcBef>
              <a:spcAft>
                <a:spcPts val="0"/>
              </a:spcAft>
              <a:buNone/>
              <a:defRPr sz="1050" b="1" i="0" u="none" strike="noStrike" cap="none">
                <a:solidFill>
                  <a:srgbClr val="FFFFFF"/>
                </a:solidFill>
                <a:latin typeface="Arial"/>
                <a:ea typeface="Arial"/>
                <a:cs typeface="Arial"/>
                <a:sym typeface="Arial"/>
              </a:defRPr>
            </a:lvl1pPr>
            <a:lvl2pPr marL="0" marR="0" lvl="1" indent="0" algn="l">
              <a:spcBef>
                <a:spcPts val="0"/>
              </a:spcBef>
              <a:spcAft>
                <a:spcPts val="0"/>
              </a:spcAft>
              <a:buNone/>
              <a:defRPr sz="1050" b="1" i="0" u="none" strike="noStrike" cap="none">
                <a:solidFill>
                  <a:srgbClr val="FFFFFF"/>
                </a:solidFill>
                <a:latin typeface="Arial"/>
                <a:ea typeface="Arial"/>
                <a:cs typeface="Arial"/>
                <a:sym typeface="Arial"/>
              </a:defRPr>
            </a:lvl2pPr>
            <a:lvl3pPr marL="0" marR="0" lvl="2" indent="0" algn="l">
              <a:spcBef>
                <a:spcPts val="0"/>
              </a:spcBef>
              <a:spcAft>
                <a:spcPts val="0"/>
              </a:spcAft>
              <a:buNone/>
              <a:defRPr sz="1050" b="1" i="0" u="none" strike="noStrike" cap="none">
                <a:solidFill>
                  <a:srgbClr val="FFFFFF"/>
                </a:solidFill>
                <a:latin typeface="Arial"/>
                <a:ea typeface="Arial"/>
                <a:cs typeface="Arial"/>
                <a:sym typeface="Arial"/>
              </a:defRPr>
            </a:lvl3pPr>
            <a:lvl4pPr marL="0" marR="0" lvl="3" indent="0" algn="l">
              <a:spcBef>
                <a:spcPts val="0"/>
              </a:spcBef>
              <a:spcAft>
                <a:spcPts val="0"/>
              </a:spcAft>
              <a:buNone/>
              <a:defRPr sz="1050" b="1" i="0" u="none" strike="noStrike" cap="none">
                <a:solidFill>
                  <a:srgbClr val="FFFFFF"/>
                </a:solidFill>
                <a:latin typeface="Arial"/>
                <a:ea typeface="Arial"/>
                <a:cs typeface="Arial"/>
                <a:sym typeface="Arial"/>
              </a:defRPr>
            </a:lvl4pPr>
            <a:lvl5pPr marL="0" marR="0" lvl="4" indent="0" algn="l">
              <a:spcBef>
                <a:spcPts val="0"/>
              </a:spcBef>
              <a:spcAft>
                <a:spcPts val="0"/>
              </a:spcAft>
              <a:buNone/>
              <a:defRPr sz="1050" b="1" i="0" u="none" strike="noStrike" cap="none">
                <a:solidFill>
                  <a:srgbClr val="FFFFFF"/>
                </a:solidFill>
                <a:latin typeface="Arial"/>
                <a:ea typeface="Arial"/>
                <a:cs typeface="Arial"/>
                <a:sym typeface="Arial"/>
              </a:defRPr>
            </a:lvl5pPr>
            <a:lvl6pPr marL="0" marR="0" lvl="5" indent="0" algn="l">
              <a:spcBef>
                <a:spcPts val="0"/>
              </a:spcBef>
              <a:spcAft>
                <a:spcPts val="0"/>
              </a:spcAft>
              <a:buNone/>
              <a:defRPr sz="1050" b="1" i="0" u="none" strike="noStrike" cap="none">
                <a:solidFill>
                  <a:srgbClr val="FFFFFF"/>
                </a:solidFill>
                <a:latin typeface="Arial"/>
                <a:ea typeface="Arial"/>
                <a:cs typeface="Arial"/>
                <a:sym typeface="Arial"/>
              </a:defRPr>
            </a:lvl6pPr>
            <a:lvl7pPr marL="0" marR="0" lvl="6" indent="0" algn="l">
              <a:spcBef>
                <a:spcPts val="0"/>
              </a:spcBef>
              <a:spcAft>
                <a:spcPts val="0"/>
              </a:spcAft>
              <a:buNone/>
              <a:defRPr sz="1050" b="1" i="0" u="none" strike="noStrike" cap="none">
                <a:solidFill>
                  <a:srgbClr val="FFFFFF"/>
                </a:solidFill>
                <a:latin typeface="Arial"/>
                <a:ea typeface="Arial"/>
                <a:cs typeface="Arial"/>
                <a:sym typeface="Arial"/>
              </a:defRPr>
            </a:lvl7pPr>
            <a:lvl8pPr marL="0" marR="0" lvl="7" indent="0" algn="l">
              <a:spcBef>
                <a:spcPts val="0"/>
              </a:spcBef>
              <a:spcAft>
                <a:spcPts val="0"/>
              </a:spcAft>
              <a:buNone/>
              <a:defRPr sz="1050" b="1" i="0" u="none" strike="noStrike" cap="none">
                <a:solidFill>
                  <a:srgbClr val="FFFFFF"/>
                </a:solidFill>
                <a:latin typeface="Arial"/>
                <a:ea typeface="Arial"/>
                <a:cs typeface="Arial"/>
                <a:sym typeface="Arial"/>
              </a:defRPr>
            </a:lvl8pPr>
            <a:lvl9pPr marL="0" marR="0" lvl="8" indent="0" algn="l">
              <a:spcBef>
                <a:spcPts val="0"/>
              </a:spcBef>
              <a:spcAft>
                <a:spcPts val="0"/>
              </a:spcAft>
              <a:buNone/>
              <a:defRPr sz="1050" b="1" i="0" u="none" strike="noStrike" cap="none">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05"/>
        <p:cNvGrpSpPr/>
        <p:nvPr/>
      </p:nvGrpSpPr>
      <p:grpSpPr>
        <a:xfrm>
          <a:off x="0" y="0"/>
          <a:ext cx="0" cy="0"/>
          <a:chOff x="0" y="0"/>
          <a:chExt cx="0" cy="0"/>
        </a:xfrm>
      </p:grpSpPr>
      <p:sp>
        <p:nvSpPr>
          <p:cNvPr id="106" name="Google Shape;106;p86"/>
          <p:cNvSpPr txBox="1">
            <a:spLocks noGrp="1"/>
          </p:cNvSpPr>
          <p:nvPr>
            <p:ph type="title"/>
          </p:nvPr>
        </p:nvSpPr>
        <p:spPr>
          <a:xfrm rot="5400000">
            <a:off x="5457825" y="1628775"/>
            <a:ext cx="4400550" cy="20574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7" name="Google Shape;107;p86"/>
          <p:cNvSpPr txBox="1">
            <a:spLocks noGrp="1"/>
          </p:cNvSpPr>
          <p:nvPr>
            <p:ph type="body" idx="1"/>
          </p:nvPr>
        </p:nvSpPr>
        <p:spPr>
          <a:xfrm rot="5400000">
            <a:off x="1266825" y="-352425"/>
            <a:ext cx="4400550" cy="6019800"/>
          </a:xfrm>
          <a:prstGeom prst="rect">
            <a:avLst/>
          </a:prstGeom>
          <a:noFill/>
          <a:ln>
            <a:noFill/>
          </a:ln>
        </p:spPr>
        <p:txBody>
          <a:bodyPr spcFirstLastPara="1" wrap="square" lIns="91425" tIns="45700" rIns="91425" bIns="45700" anchor="t" anchorCtr="0">
            <a:noAutofit/>
          </a:bodyPr>
          <a:lstStyle>
            <a:lvl1pPr marL="457200" lvl="0" indent="-325755" algn="l">
              <a:spcBef>
                <a:spcPts val="360"/>
              </a:spcBef>
              <a:spcAft>
                <a:spcPts val="0"/>
              </a:spcAft>
              <a:buSzPts val="1530"/>
              <a:buChar char="•"/>
              <a:defRPr/>
            </a:lvl1pPr>
            <a:lvl2pPr marL="914400" lvl="1" indent="-325755" algn="l">
              <a:spcBef>
                <a:spcPts val="360"/>
              </a:spcBef>
              <a:spcAft>
                <a:spcPts val="0"/>
              </a:spcAft>
              <a:buSzPts val="1530"/>
              <a:buChar char="•"/>
              <a:defRPr/>
            </a:lvl2pPr>
            <a:lvl3pPr marL="1371600" lvl="2" indent="-331469" algn="l">
              <a:spcBef>
                <a:spcPts val="360"/>
              </a:spcBef>
              <a:spcAft>
                <a:spcPts val="0"/>
              </a:spcAft>
              <a:buSzPts val="162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108" name="Google Shape;108;p86"/>
          <p:cNvSpPr txBox="1">
            <a:spLocks noGrp="1"/>
          </p:cNvSpPr>
          <p:nvPr>
            <p:ph type="dt" idx="10"/>
          </p:nvPr>
        </p:nvSpPr>
        <p:spPr>
          <a:xfrm>
            <a:off x="457200" y="14289"/>
            <a:ext cx="2895600" cy="2464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86"/>
          <p:cNvSpPr txBox="1">
            <a:spLocks noGrp="1"/>
          </p:cNvSpPr>
          <p:nvPr>
            <p:ph type="ftr" idx="11"/>
          </p:nvPr>
        </p:nvSpPr>
        <p:spPr>
          <a:xfrm>
            <a:off x="3429000" y="14289"/>
            <a:ext cx="4114800" cy="24646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86"/>
          <p:cNvSpPr txBox="1">
            <a:spLocks noGrp="1"/>
          </p:cNvSpPr>
          <p:nvPr>
            <p:ph type="sldNum" idx="12"/>
          </p:nvPr>
        </p:nvSpPr>
        <p:spPr>
          <a:xfrm>
            <a:off x="7620000" y="14289"/>
            <a:ext cx="1066800" cy="246460"/>
          </a:xfrm>
          <a:prstGeom prst="rect">
            <a:avLst/>
          </a:prstGeom>
          <a:noFill/>
          <a:ln>
            <a:noFill/>
          </a:ln>
        </p:spPr>
        <p:txBody>
          <a:bodyPr spcFirstLastPara="1" wrap="square" lIns="91425" tIns="45700" rIns="91425" bIns="45700" anchor="ctr" anchorCtr="0">
            <a:noAutofit/>
          </a:bodyPr>
          <a:lstStyle>
            <a:lvl1pPr marL="0" marR="0" lvl="0" indent="0" algn="l">
              <a:spcBef>
                <a:spcPts val="0"/>
              </a:spcBef>
              <a:spcAft>
                <a:spcPts val="0"/>
              </a:spcAft>
              <a:buNone/>
              <a:defRPr sz="1050" b="1">
                <a:solidFill>
                  <a:srgbClr val="FFFFFF"/>
                </a:solidFill>
                <a:latin typeface="Arial"/>
                <a:ea typeface="Arial"/>
                <a:cs typeface="Arial"/>
                <a:sym typeface="Arial"/>
              </a:defRPr>
            </a:lvl1pPr>
            <a:lvl2pPr marL="0" marR="0" lvl="1" indent="0" algn="l">
              <a:spcBef>
                <a:spcPts val="0"/>
              </a:spcBef>
              <a:spcAft>
                <a:spcPts val="0"/>
              </a:spcAft>
              <a:buNone/>
              <a:defRPr sz="1050" b="1">
                <a:solidFill>
                  <a:srgbClr val="FFFFFF"/>
                </a:solidFill>
                <a:latin typeface="Arial"/>
                <a:ea typeface="Arial"/>
                <a:cs typeface="Arial"/>
                <a:sym typeface="Arial"/>
              </a:defRPr>
            </a:lvl2pPr>
            <a:lvl3pPr marL="0" marR="0" lvl="2" indent="0" algn="l">
              <a:spcBef>
                <a:spcPts val="0"/>
              </a:spcBef>
              <a:spcAft>
                <a:spcPts val="0"/>
              </a:spcAft>
              <a:buNone/>
              <a:defRPr sz="1050" b="1">
                <a:solidFill>
                  <a:srgbClr val="FFFFFF"/>
                </a:solidFill>
                <a:latin typeface="Arial"/>
                <a:ea typeface="Arial"/>
                <a:cs typeface="Arial"/>
                <a:sym typeface="Arial"/>
              </a:defRPr>
            </a:lvl3pPr>
            <a:lvl4pPr marL="0" marR="0" lvl="3" indent="0" algn="l">
              <a:spcBef>
                <a:spcPts val="0"/>
              </a:spcBef>
              <a:spcAft>
                <a:spcPts val="0"/>
              </a:spcAft>
              <a:buNone/>
              <a:defRPr sz="1050" b="1">
                <a:solidFill>
                  <a:srgbClr val="FFFFFF"/>
                </a:solidFill>
                <a:latin typeface="Arial"/>
                <a:ea typeface="Arial"/>
                <a:cs typeface="Arial"/>
                <a:sym typeface="Arial"/>
              </a:defRPr>
            </a:lvl4pPr>
            <a:lvl5pPr marL="0" marR="0" lvl="4" indent="0" algn="l">
              <a:spcBef>
                <a:spcPts val="0"/>
              </a:spcBef>
              <a:spcAft>
                <a:spcPts val="0"/>
              </a:spcAft>
              <a:buNone/>
              <a:defRPr sz="1050" b="1">
                <a:solidFill>
                  <a:srgbClr val="FFFFFF"/>
                </a:solidFill>
                <a:latin typeface="Arial"/>
                <a:ea typeface="Arial"/>
                <a:cs typeface="Arial"/>
                <a:sym typeface="Arial"/>
              </a:defRPr>
            </a:lvl5pPr>
            <a:lvl6pPr marL="0" marR="0" lvl="5" indent="0" algn="l">
              <a:spcBef>
                <a:spcPts val="0"/>
              </a:spcBef>
              <a:spcAft>
                <a:spcPts val="0"/>
              </a:spcAft>
              <a:buNone/>
              <a:defRPr sz="1050" b="1">
                <a:solidFill>
                  <a:srgbClr val="FFFFFF"/>
                </a:solidFill>
                <a:latin typeface="Arial"/>
                <a:ea typeface="Arial"/>
                <a:cs typeface="Arial"/>
                <a:sym typeface="Arial"/>
              </a:defRPr>
            </a:lvl6pPr>
            <a:lvl7pPr marL="0" marR="0" lvl="6" indent="0" algn="l">
              <a:spcBef>
                <a:spcPts val="0"/>
              </a:spcBef>
              <a:spcAft>
                <a:spcPts val="0"/>
              </a:spcAft>
              <a:buNone/>
              <a:defRPr sz="1050" b="1">
                <a:solidFill>
                  <a:srgbClr val="FFFFFF"/>
                </a:solidFill>
                <a:latin typeface="Arial"/>
                <a:ea typeface="Arial"/>
                <a:cs typeface="Arial"/>
                <a:sym typeface="Arial"/>
              </a:defRPr>
            </a:lvl7pPr>
            <a:lvl8pPr marL="0" marR="0" lvl="7" indent="0" algn="l">
              <a:spcBef>
                <a:spcPts val="0"/>
              </a:spcBef>
              <a:spcAft>
                <a:spcPts val="0"/>
              </a:spcAft>
              <a:buNone/>
              <a:defRPr sz="1050" b="1">
                <a:solidFill>
                  <a:srgbClr val="FFFFFF"/>
                </a:solidFill>
                <a:latin typeface="Arial"/>
                <a:ea typeface="Arial"/>
                <a:cs typeface="Arial"/>
                <a:sym typeface="Arial"/>
              </a:defRPr>
            </a:lvl8pPr>
            <a:lvl9pPr marL="0" marR="0" lvl="8" indent="0" algn="l">
              <a:spcBef>
                <a:spcPts val="0"/>
              </a:spcBef>
              <a:spcAft>
                <a:spcPts val="0"/>
              </a:spcAft>
              <a:buNone/>
              <a:defRPr sz="1050" b="1">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5"/>
        <p:cNvGrpSpPr/>
        <p:nvPr/>
      </p:nvGrpSpPr>
      <p:grpSpPr>
        <a:xfrm>
          <a:off x="0" y="0"/>
          <a:ext cx="0" cy="0"/>
          <a:chOff x="0" y="0"/>
          <a:chExt cx="0" cy="0"/>
        </a:xfrm>
      </p:grpSpPr>
      <p:sp>
        <p:nvSpPr>
          <p:cNvPr id="36" name="Google Shape;36;p75"/>
          <p:cNvSpPr txBox="1">
            <a:spLocks noGrp="1"/>
          </p:cNvSpPr>
          <p:nvPr>
            <p:ph type="dt" idx="10"/>
          </p:nvPr>
        </p:nvSpPr>
        <p:spPr>
          <a:xfrm>
            <a:off x="457200" y="14289"/>
            <a:ext cx="2895600" cy="2464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75"/>
          <p:cNvSpPr txBox="1">
            <a:spLocks noGrp="1"/>
          </p:cNvSpPr>
          <p:nvPr>
            <p:ph type="ftr" idx="11"/>
          </p:nvPr>
        </p:nvSpPr>
        <p:spPr>
          <a:xfrm>
            <a:off x="3429000" y="14289"/>
            <a:ext cx="4114800" cy="24646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75"/>
          <p:cNvSpPr txBox="1">
            <a:spLocks noGrp="1"/>
          </p:cNvSpPr>
          <p:nvPr>
            <p:ph type="sldNum" idx="12"/>
          </p:nvPr>
        </p:nvSpPr>
        <p:spPr>
          <a:xfrm>
            <a:off x="7620000" y="14289"/>
            <a:ext cx="1066800" cy="246460"/>
          </a:xfrm>
          <a:prstGeom prst="rect">
            <a:avLst/>
          </a:prstGeom>
          <a:noFill/>
          <a:ln>
            <a:noFill/>
          </a:ln>
        </p:spPr>
        <p:txBody>
          <a:bodyPr spcFirstLastPara="1" wrap="square" lIns="91425" tIns="45700" rIns="91425" bIns="45700" anchor="ctr" anchorCtr="0">
            <a:noAutofit/>
          </a:bodyPr>
          <a:lstStyle>
            <a:lvl1pPr marL="0" marR="0" lvl="0" indent="0" algn="l">
              <a:spcBef>
                <a:spcPts val="0"/>
              </a:spcBef>
              <a:spcAft>
                <a:spcPts val="0"/>
              </a:spcAft>
              <a:buNone/>
              <a:defRPr sz="1050" b="1">
                <a:solidFill>
                  <a:srgbClr val="FFFFFF"/>
                </a:solidFill>
                <a:latin typeface="Arial"/>
                <a:ea typeface="Arial"/>
                <a:cs typeface="Arial"/>
                <a:sym typeface="Arial"/>
              </a:defRPr>
            </a:lvl1pPr>
            <a:lvl2pPr marL="0" marR="0" lvl="1" indent="0" algn="l">
              <a:spcBef>
                <a:spcPts val="0"/>
              </a:spcBef>
              <a:spcAft>
                <a:spcPts val="0"/>
              </a:spcAft>
              <a:buNone/>
              <a:defRPr sz="1050" b="1">
                <a:solidFill>
                  <a:srgbClr val="FFFFFF"/>
                </a:solidFill>
                <a:latin typeface="Arial"/>
                <a:ea typeface="Arial"/>
                <a:cs typeface="Arial"/>
                <a:sym typeface="Arial"/>
              </a:defRPr>
            </a:lvl2pPr>
            <a:lvl3pPr marL="0" marR="0" lvl="2" indent="0" algn="l">
              <a:spcBef>
                <a:spcPts val="0"/>
              </a:spcBef>
              <a:spcAft>
                <a:spcPts val="0"/>
              </a:spcAft>
              <a:buNone/>
              <a:defRPr sz="1050" b="1">
                <a:solidFill>
                  <a:srgbClr val="FFFFFF"/>
                </a:solidFill>
                <a:latin typeface="Arial"/>
                <a:ea typeface="Arial"/>
                <a:cs typeface="Arial"/>
                <a:sym typeface="Arial"/>
              </a:defRPr>
            </a:lvl3pPr>
            <a:lvl4pPr marL="0" marR="0" lvl="3" indent="0" algn="l">
              <a:spcBef>
                <a:spcPts val="0"/>
              </a:spcBef>
              <a:spcAft>
                <a:spcPts val="0"/>
              </a:spcAft>
              <a:buNone/>
              <a:defRPr sz="1050" b="1">
                <a:solidFill>
                  <a:srgbClr val="FFFFFF"/>
                </a:solidFill>
                <a:latin typeface="Arial"/>
                <a:ea typeface="Arial"/>
                <a:cs typeface="Arial"/>
                <a:sym typeface="Arial"/>
              </a:defRPr>
            </a:lvl4pPr>
            <a:lvl5pPr marL="0" marR="0" lvl="4" indent="0" algn="l">
              <a:spcBef>
                <a:spcPts val="0"/>
              </a:spcBef>
              <a:spcAft>
                <a:spcPts val="0"/>
              </a:spcAft>
              <a:buNone/>
              <a:defRPr sz="1050" b="1">
                <a:solidFill>
                  <a:srgbClr val="FFFFFF"/>
                </a:solidFill>
                <a:latin typeface="Arial"/>
                <a:ea typeface="Arial"/>
                <a:cs typeface="Arial"/>
                <a:sym typeface="Arial"/>
              </a:defRPr>
            </a:lvl5pPr>
            <a:lvl6pPr marL="0" marR="0" lvl="5" indent="0" algn="l">
              <a:spcBef>
                <a:spcPts val="0"/>
              </a:spcBef>
              <a:spcAft>
                <a:spcPts val="0"/>
              </a:spcAft>
              <a:buNone/>
              <a:defRPr sz="1050" b="1">
                <a:solidFill>
                  <a:srgbClr val="FFFFFF"/>
                </a:solidFill>
                <a:latin typeface="Arial"/>
                <a:ea typeface="Arial"/>
                <a:cs typeface="Arial"/>
                <a:sym typeface="Arial"/>
              </a:defRPr>
            </a:lvl6pPr>
            <a:lvl7pPr marL="0" marR="0" lvl="6" indent="0" algn="l">
              <a:spcBef>
                <a:spcPts val="0"/>
              </a:spcBef>
              <a:spcAft>
                <a:spcPts val="0"/>
              </a:spcAft>
              <a:buNone/>
              <a:defRPr sz="1050" b="1">
                <a:solidFill>
                  <a:srgbClr val="FFFFFF"/>
                </a:solidFill>
                <a:latin typeface="Arial"/>
                <a:ea typeface="Arial"/>
                <a:cs typeface="Arial"/>
                <a:sym typeface="Arial"/>
              </a:defRPr>
            </a:lvl7pPr>
            <a:lvl8pPr marL="0" marR="0" lvl="7" indent="0" algn="l">
              <a:spcBef>
                <a:spcPts val="0"/>
              </a:spcBef>
              <a:spcAft>
                <a:spcPts val="0"/>
              </a:spcAft>
              <a:buNone/>
              <a:defRPr sz="1050" b="1">
                <a:solidFill>
                  <a:srgbClr val="FFFFFF"/>
                </a:solidFill>
                <a:latin typeface="Arial"/>
                <a:ea typeface="Arial"/>
                <a:cs typeface="Arial"/>
                <a:sym typeface="Arial"/>
              </a:defRPr>
            </a:lvl8pPr>
            <a:lvl9pPr marL="0" marR="0" lvl="8" indent="0" algn="l">
              <a:spcBef>
                <a:spcPts val="0"/>
              </a:spcBef>
              <a:spcAft>
                <a:spcPts val="0"/>
              </a:spcAft>
              <a:buNone/>
              <a:defRPr sz="1050" b="1">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9"/>
        <p:cNvGrpSpPr/>
        <p:nvPr/>
      </p:nvGrpSpPr>
      <p:grpSpPr>
        <a:xfrm>
          <a:off x="0" y="0"/>
          <a:ext cx="0" cy="0"/>
          <a:chOff x="0" y="0"/>
          <a:chExt cx="0" cy="0"/>
        </a:xfrm>
      </p:grpSpPr>
      <p:sp>
        <p:nvSpPr>
          <p:cNvPr id="40" name="Google Shape;40;p7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spcBef>
                <a:spcPts val="0"/>
              </a:spcBef>
              <a:spcAft>
                <a:spcPts val="0"/>
              </a:spcAft>
              <a:buClr>
                <a:schemeClr val="dk2"/>
              </a:buClr>
              <a:buSzPts val="2800"/>
              <a:buFont typeface="Arial"/>
              <a:buNone/>
              <a:defRPr/>
            </a:lvl1pPr>
            <a:lvl2pPr lvl="1" algn="l">
              <a:spcBef>
                <a:spcPts val="0"/>
              </a:spcBef>
              <a:spcAft>
                <a:spcPts val="0"/>
              </a:spcAft>
              <a:buClr>
                <a:schemeClr val="dk2"/>
              </a:buClr>
              <a:buSzPts val="2800"/>
              <a:buFont typeface="Arial"/>
              <a:buNone/>
              <a:defRPr/>
            </a:lvl2pPr>
            <a:lvl3pPr lvl="2" algn="l">
              <a:spcBef>
                <a:spcPts val="0"/>
              </a:spcBef>
              <a:spcAft>
                <a:spcPts val="0"/>
              </a:spcAft>
              <a:buClr>
                <a:schemeClr val="dk2"/>
              </a:buClr>
              <a:buSzPts val="2800"/>
              <a:buFont typeface="Arial"/>
              <a:buNone/>
              <a:defRPr/>
            </a:lvl3pPr>
            <a:lvl4pPr lvl="3" algn="l">
              <a:spcBef>
                <a:spcPts val="0"/>
              </a:spcBef>
              <a:spcAft>
                <a:spcPts val="0"/>
              </a:spcAft>
              <a:buClr>
                <a:schemeClr val="dk2"/>
              </a:buClr>
              <a:buSzPts val="2800"/>
              <a:buFont typeface="Arial"/>
              <a:buNone/>
              <a:defRPr/>
            </a:lvl4pPr>
            <a:lvl5pPr lvl="4" algn="l">
              <a:spcBef>
                <a:spcPts val="0"/>
              </a:spcBef>
              <a:spcAft>
                <a:spcPts val="0"/>
              </a:spcAft>
              <a:buClr>
                <a:schemeClr val="dk2"/>
              </a:buClr>
              <a:buSzPts val="2800"/>
              <a:buFont typeface="Arial"/>
              <a:buNone/>
              <a:defRPr/>
            </a:lvl5pPr>
            <a:lvl6pPr lvl="5" algn="l">
              <a:spcBef>
                <a:spcPts val="0"/>
              </a:spcBef>
              <a:spcAft>
                <a:spcPts val="0"/>
              </a:spcAft>
              <a:buClr>
                <a:schemeClr val="dk2"/>
              </a:buClr>
              <a:buSzPts val="2800"/>
              <a:buFont typeface="Arial"/>
              <a:buNone/>
              <a:defRPr/>
            </a:lvl6pPr>
            <a:lvl7pPr lvl="6" algn="l">
              <a:spcBef>
                <a:spcPts val="0"/>
              </a:spcBef>
              <a:spcAft>
                <a:spcPts val="0"/>
              </a:spcAft>
              <a:buClr>
                <a:schemeClr val="dk2"/>
              </a:buClr>
              <a:buSzPts val="2800"/>
              <a:buFont typeface="Arial"/>
              <a:buNone/>
              <a:defRPr/>
            </a:lvl7pPr>
            <a:lvl8pPr lvl="7" algn="l">
              <a:spcBef>
                <a:spcPts val="0"/>
              </a:spcBef>
              <a:spcAft>
                <a:spcPts val="0"/>
              </a:spcAft>
              <a:buClr>
                <a:schemeClr val="dk2"/>
              </a:buClr>
              <a:buSzPts val="2800"/>
              <a:buFont typeface="Arial"/>
              <a:buNone/>
              <a:defRPr/>
            </a:lvl8pPr>
            <a:lvl9pPr lvl="8" algn="l">
              <a:spcBef>
                <a:spcPts val="0"/>
              </a:spcBef>
              <a:spcAft>
                <a:spcPts val="0"/>
              </a:spcAft>
              <a:buClr>
                <a:schemeClr val="dk2"/>
              </a:buClr>
              <a:buSzPts val="2800"/>
              <a:buFont typeface="Arial"/>
              <a:buNone/>
              <a:defRPr/>
            </a:lvl9pPr>
          </a:lstStyle>
          <a:p>
            <a:endParaRPr/>
          </a:p>
        </p:txBody>
      </p:sp>
      <p:sp>
        <p:nvSpPr>
          <p:cNvPr id="41" name="Google Shape;41;p7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spcBef>
                <a:spcPts val="0"/>
              </a:spcBef>
              <a:spcAft>
                <a:spcPts val="0"/>
              </a:spcAft>
              <a:buSzPts val="1800"/>
              <a:buChar char="●"/>
              <a:defRPr/>
            </a:lvl1pPr>
            <a:lvl2pPr marL="914400" lvl="1" indent="-317500" algn="l">
              <a:spcBef>
                <a:spcPts val="0"/>
              </a:spcBef>
              <a:spcAft>
                <a:spcPts val="0"/>
              </a:spcAft>
              <a:buSzPts val="1400"/>
              <a:buChar char="○"/>
              <a:defRPr/>
            </a:lvl2pPr>
            <a:lvl3pPr marL="1371600" lvl="2" indent="-317500" algn="l">
              <a:spcBef>
                <a:spcPts val="0"/>
              </a:spcBef>
              <a:spcAft>
                <a:spcPts val="0"/>
              </a:spcAft>
              <a:buSzPts val="1400"/>
              <a:buChar char="■"/>
              <a:defRPr/>
            </a:lvl3pPr>
            <a:lvl4pPr marL="1828800" lvl="3" indent="-317500" algn="l">
              <a:spcBef>
                <a:spcPts val="0"/>
              </a:spcBef>
              <a:spcAft>
                <a:spcPts val="0"/>
              </a:spcAft>
              <a:buSzPts val="1400"/>
              <a:buChar char="●"/>
              <a:defRPr/>
            </a:lvl4pPr>
            <a:lvl5pPr marL="2286000" lvl="4" indent="-317500" algn="l">
              <a:spcBef>
                <a:spcPts val="0"/>
              </a:spcBef>
              <a:spcAft>
                <a:spcPts val="0"/>
              </a:spcAft>
              <a:buSzPts val="1400"/>
              <a:buChar char="○"/>
              <a:defRPr/>
            </a:lvl5pPr>
            <a:lvl6pPr marL="2743200" lvl="5" indent="-317500" algn="l">
              <a:spcBef>
                <a:spcPts val="0"/>
              </a:spcBef>
              <a:spcAft>
                <a:spcPts val="0"/>
              </a:spcAft>
              <a:buSzPts val="1400"/>
              <a:buChar char="■"/>
              <a:defRPr/>
            </a:lvl6pPr>
            <a:lvl7pPr marL="3200400" lvl="6" indent="-317500" algn="l">
              <a:spcBef>
                <a:spcPts val="0"/>
              </a:spcBef>
              <a:spcAft>
                <a:spcPts val="0"/>
              </a:spcAft>
              <a:buSzPts val="1400"/>
              <a:buChar char="●"/>
              <a:defRPr/>
            </a:lvl7pPr>
            <a:lvl8pPr marL="3657600" lvl="7" indent="-317500" algn="l">
              <a:spcBef>
                <a:spcPts val="0"/>
              </a:spcBef>
              <a:spcAft>
                <a:spcPts val="0"/>
              </a:spcAft>
              <a:buSzPts val="1400"/>
              <a:buChar char="○"/>
              <a:defRPr/>
            </a:lvl8pPr>
            <a:lvl9pPr marL="4114800" lvl="8" indent="-317500" algn="l">
              <a:spcBef>
                <a:spcPts val="0"/>
              </a:spcBef>
              <a:spcAft>
                <a:spcPts val="0"/>
              </a:spcAft>
              <a:buSzPts val="1400"/>
              <a:buChar char="■"/>
              <a:defRPr/>
            </a:lvl9pPr>
          </a:lstStyle>
          <a:p>
            <a:endParaRPr/>
          </a:p>
        </p:txBody>
      </p:sp>
      <p:sp>
        <p:nvSpPr>
          <p:cNvPr id="42" name="Google Shape;42;p7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spcBef>
                <a:spcPts val="0"/>
              </a:spcBef>
              <a:spcAft>
                <a:spcPts val="0"/>
              </a:spcAft>
              <a:buClr>
                <a:srgbClr val="FFFFFF"/>
              </a:buClr>
              <a:buSzPts val="1050"/>
              <a:buFont typeface="Arial"/>
              <a:buNone/>
              <a:defRPr sz="1050" b="1">
                <a:solidFill>
                  <a:srgbClr val="FFFFFF"/>
                </a:solidFill>
                <a:latin typeface="Arial"/>
                <a:ea typeface="Arial"/>
                <a:cs typeface="Arial"/>
                <a:sym typeface="Arial"/>
              </a:defRPr>
            </a:lvl1pPr>
            <a:lvl2pPr marL="0" marR="0" lvl="1" indent="0" algn="r">
              <a:spcBef>
                <a:spcPts val="0"/>
              </a:spcBef>
              <a:spcAft>
                <a:spcPts val="0"/>
              </a:spcAft>
              <a:buClr>
                <a:srgbClr val="FFFFFF"/>
              </a:buClr>
              <a:buSzPts val="1050"/>
              <a:buFont typeface="Arial"/>
              <a:buNone/>
              <a:defRPr sz="1050" b="1">
                <a:solidFill>
                  <a:srgbClr val="FFFFFF"/>
                </a:solidFill>
                <a:latin typeface="Arial"/>
                <a:ea typeface="Arial"/>
                <a:cs typeface="Arial"/>
                <a:sym typeface="Arial"/>
              </a:defRPr>
            </a:lvl2pPr>
            <a:lvl3pPr marL="0" marR="0" lvl="2" indent="0" algn="r">
              <a:spcBef>
                <a:spcPts val="0"/>
              </a:spcBef>
              <a:spcAft>
                <a:spcPts val="0"/>
              </a:spcAft>
              <a:buClr>
                <a:srgbClr val="FFFFFF"/>
              </a:buClr>
              <a:buSzPts val="1050"/>
              <a:buFont typeface="Arial"/>
              <a:buNone/>
              <a:defRPr sz="1050" b="1">
                <a:solidFill>
                  <a:srgbClr val="FFFFFF"/>
                </a:solidFill>
                <a:latin typeface="Arial"/>
                <a:ea typeface="Arial"/>
                <a:cs typeface="Arial"/>
                <a:sym typeface="Arial"/>
              </a:defRPr>
            </a:lvl3pPr>
            <a:lvl4pPr marL="0" marR="0" lvl="3" indent="0" algn="r">
              <a:spcBef>
                <a:spcPts val="0"/>
              </a:spcBef>
              <a:spcAft>
                <a:spcPts val="0"/>
              </a:spcAft>
              <a:buClr>
                <a:srgbClr val="FFFFFF"/>
              </a:buClr>
              <a:buSzPts val="1050"/>
              <a:buFont typeface="Arial"/>
              <a:buNone/>
              <a:defRPr sz="1050" b="1">
                <a:solidFill>
                  <a:srgbClr val="FFFFFF"/>
                </a:solidFill>
                <a:latin typeface="Arial"/>
                <a:ea typeface="Arial"/>
                <a:cs typeface="Arial"/>
                <a:sym typeface="Arial"/>
              </a:defRPr>
            </a:lvl4pPr>
            <a:lvl5pPr marL="0" marR="0" lvl="4" indent="0" algn="r">
              <a:spcBef>
                <a:spcPts val="0"/>
              </a:spcBef>
              <a:spcAft>
                <a:spcPts val="0"/>
              </a:spcAft>
              <a:buClr>
                <a:srgbClr val="FFFFFF"/>
              </a:buClr>
              <a:buSzPts val="1050"/>
              <a:buFont typeface="Arial"/>
              <a:buNone/>
              <a:defRPr sz="1050" b="1">
                <a:solidFill>
                  <a:srgbClr val="FFFFFF"/>
                </a:solidFill>
                <a:latin typeface="Arial"/>
                <a:ea typeface="Arial"/>
                <a:cs typeface="Arial"/>
                <a:sym typeface="Arial"/>
              </a:defRPr>
            </a:lvl5pPr>
            <a:lvl6pPr marL="0" marR="0" lvl="5" indent="0" algn="r">
              <a:spcBef>
                <a:spcPts val="0"/>
              </a:spcBef>
              <a:spcAft>
                <a:spcPts val="0"/>
              </a:spcAft>
              <a:buClr>
                <a:srgbClr val="FFFFFF"/>
              </a:buClr>
              <a:buSzPts val="1050"/>
              <a:buFont typeface="Arial"/>
              <a:buNone/>
              <a:defRPr sz="1050" b="1">
                <a:solidFill>
                  <a:srgbClr val="FFFFFF"/>
                </a:solidFill>
                <a:latin typeface="Arial"/>
                <a:ea typeface="Arial"/>
                <a:cs typeface="Arial"/>
                <a:sym typeface="Arial"/>
              </a:defRPr>
            </a:lvl6pPr>
            <a:lvl7pPr marL="0" marR="0" lvl="6" indent="0" algn="r">
              <a:spcBef>
                <a:spcPts val="0"/>
              </a:spcBef>
              <a:spcAft>
                <a:spcPts val="0"/>
              </a:spcAft>
              <a:buClr>
                <a:srgbClr val="FFFFFF"/>
              </a:buClr>
              <a:buSzPts val="1050"/>
              <a:buFont typeface="Arial"/>
              <a:buNone/>
              <a:defRPr sz="1050" b="1">
                <a:solidFill>
                  <a:srgbClr val="FFFFFF"/>
                </a:solidFill>
                <a:latin typeface="Arial"/>
                <a:ea typeface="Arial"/>
                <a:cs typeface="Arial"/>
                <a:sym typeface="Arial"/>
              </a:defRPr>
            </a:lvl7pPr>
            <a:lvl8pPr marL="0" marR="0" lvl="7" indent="0" algn="r">
              <a:spcBef>
                <a:spcPts val="0"/>
              </a:spcBef>
              <a:spcAft>
                <a:spcPts val="0"/>
              </a:spcAft>
              <a:buClr>
                <a:srgbClr val="FFFFFF"/>
              </a:buClr>
              <a:buSzPts val="1050"/>
              <a:buFont typeface="Arial"/>
              <a:buNone/>
              <a:defRPr sz="1050" b="1">
                <a:solidFill>
                  <a:srgbClr val="FFFFFF"/>
                </a:solidFill>
                <a:latin typeface="Arial"/>
                <a:ea typeface="Arial"/>
                <a:cs typeface="Arial"/>
                <a:sym typeface="Arial"/>
              </a:defRPr>
            </a:lvl8pPr>
            <a:lvl9pPr marL="0" marR="0" lvl="8" indent="0" algn="r">
              <a:spcBef>
                <a:spcPts val="0"/>
              </a:spcBef>
              <a:spcAft>
                <a:spcPts val="0"/>
              </a:spcAft>
              <a:buClr>
                <a:srgbClr val="FFFFFF"/>
              </a:buClr>
              <a:buSzPts val="1050"/>
              <a:buFont typeface="Arial"/>
              <a:buNone/>
              <a:defRPr sz="1050" b="1">
                <a:solidFill>
                  <a:srgbClr val="FFFFF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65"/>
        <p:cNvGrpSpPr/>
        <p:nvPr/>
      </p:nvGrpSpPr>
      <p:grpSpPr>
        <a:xfrm>
          <a:off x="0" y="0"/>
          <a:ext cx="0" cy="0"/>
          <a:chOff x="0" y="0"/>
          <a:chExt cx="0" cy="0"/>
        </a:xfrm>
      </p:grpSpPr>
      <p:cxnSp>
        <p:nvCxnSpPr>
          <p:cNvPr id="66" name="Google Shape;66;p80"/>
          <p:cNvCxnSpPr/>
          <p:nvPr/>
        </p:nvCxnSpPr>
        <p:spPr>
          <a:xfrm>
            <a:off x="731838" y="3449242"/>
            <a:ext cx="7848600" cy="1190"/>
          </a:xfrm>
          <a:prstGeom prst="straightConnector1">
            <a:avLst/>
          </a:prstGeom>
          <a:noFill/>
          <a:ln w="19050" cap="flat" cmpd="sng">
            <a:solidFill>
              <a:schemeClr val="lt2"/>
            </a:solidFill>
            <a:prstDash val="solid"/>
            <a:round/>
            <a:headEnd type="none" w="sm" len="sm"/>
            <a:tailEnd type="none" w="sm" len="sm"/>
          </a:ln>
        </p:spPr>
      </p:cxnSp>
      <p:sp>
        <p:nvSpPr>
          <p:cNvPr id="67" name="Google Shape;67;p80"/>
          <p:cNvSpPr txBox="1">
            <a:spLocks noGrp="1"/>
          </p:cNvSpPr>
          <p:nvPr>
            <p:ph type="title"/>
          </p:nvPr>
        </p:nvSpPr>
        <p:spPr>
          <a:xfrm>
            <a:off x="722313" y="1771651"/>
            <a:ext cx="7772400" cy="1650206"/>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SzPts val="1400"/>
              <a:buNone/>
              <a:defRPr sz="36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80"/>
          <p:cNvSpPr txBox="1">
            <a:spLocks noGrp="1"/>
          </p:cNvSpPr>
          <p:nvPr>
            <p:ph type="body" idx="1"/>
          </p:nvPr>
        </p:nvSpPr>
        <p:spPr>
          <a:xfrm>
            <a:off x="722313" y="3470149"/>
            <a:ext cx="7772400" cy="1125140"/>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1530"/>
              <a:buNone/>
              <a:defRPr sz="1800">
                <a:solidFill>
                  <a:schemeClr val="lt2"/>
                </a:solidFill>
              </a:defRPr>
            </a:lvl1pPr>
            <a:lvl2pPr marL="914400" lvl="1" indent="-228600" algn="l">
              <a:spcBef>
                <a:spcPts val="270"/>
              </a:spcBef>
              <a:spcAft>
                <a:spcPts val="0"/>
              </a:spcAft>
              <a:buSzPts val="1148"/>
              <a:buNone/>
              <a:defRPr sz="1350">
                <a:solidFill>
                  <a:schemeClr val="lt1"/>
                </a:solidFill>
              </a:defRPr>
            </a:lvl2pPr>
            <a:lvl3pPr marL="1371600" lvl="2" indent="-228600" algn="l">
              <a:spcBef>
                <a:spcPts val="240"/>
              </a:spcBef>
              <a:spcAft>
                <a:spcPts val="0"/>
              </a:spcAft>
              <a:buSzPts val="1080"/>
              <a:buNone/>
              <a:defRPr sz="1200">
                <a:solidFill>
                  <a:schemeClr val="lt1"/>
                </a:solidFill>
              </a:defRPr>
            </a:lvl3pPr>
            <a:lvl4pPr marL="1828800" lvl="3" indent="-228600" algn="l">
              <a:spcBef>
                <a:spcPts val="210"/>
              </a:spcBef>
              <a:spcAft>
                <a:spcPts val="0"/>
              </a:spcAft>
              <a:buSzPts val="1050"/>
              <a:buNone/>
              <a:defRPr sz="1050">
                <a:solidFill>
                  <a:schemeClr val="lt1"/>
                </a:solidFill>
              </a:defRPr>
            </a:lvl4pPr>
            <a:lvl5pPr marL="2286000" lvl="4" indent="-228600" algn="l">
              <a:spcBef>
                <a:spcPts val="210"/>
              </a:spcBef>
              <a:spcAft>
                <a:spcPts val="0"/>
              </a:spcAft>
              <a:buSzPts val="1050"/>
              <a:buNone/>
              <a:defRPr sz="1050">
                <a:solidFill>
                  <a:schemeClr val="lt1"/>
                </a:solidFill>
              </a:defRPr>
            </a:lvl5pPr>
            <a:lvl6pPr marL="2743200" lvl="5" indent="-228600" algn="l">
              <a:spcBef>
                <a:spcPts val="210"/>
              </a:spcBef>
              <a:spcAft>
                <a:spcPts val="0"/>
              </a:spcAft>
              <a:buSzPts val="1050"/>
              <a:buNone/>
              <a:defRPr sz="1050">
                <a:solidFill>
                  <a:schemeClr val="lt1"/>
                </a:solidFill>
              </a:defRPr>
            </a:lvl6pPr>
            <a:lvl7pPr marL="3200400" lvl="6" indent="-228600" algn="l">
              <a:spcBef>
                <a:spcPts val="210"/>
              </a:spcBef>
              <a:spcAft>
                <a:spcPts val="0"/>
              </a:spcAft>
              <a:buSzPts val="1050"/>
              <a:buNone/>
              <a:defRPr sz="1050">
                <a:solidFill>
                  <a:schemeClr val="lt1"/>
                </a:solidFill>
              </a:defRPr>
            </a:lvl7pPr>
            <a:lvl8pPr marL="3657600" lvl="7" indent="-228600" algn="l">
              <a:spcBef>
                <a:spcPts val="210"/>
              </a:spcBef>
              <a:spcAft>
                <a:spcPts val="0"/>
              </a:spcAft>
              <a:buSzPts val="1050"/>
              <a:buNone/>
              <a:defRPr sz="1050">
                <a:solidFill>
                  <a:schemeClr val="lt1"/>
                </a:solidFill>
              </a:defRPr>
            </a:lvl8pPr>
            <a:lvl9pPr marL="4114800" lvl="8" indent="-228600" algn="l">
              <a:spcBef>
                <a:spcPts val="210"/>
              </a:spcBef>
              <a:spcAft>
                <a:spcPts val="0"/>
              </a:spcAft>
              <a:buSzPts val="1050"/>
              <a:buNone/>
              <a:defRPr sz="1050">
                <a:solidFill>
                  <a:schemeClr val="lt1"/>
                </a:solidFill>
              </a:defRPr>
            </a:lvl9pPr>
          </a:lstStyle>
          <a:p>
            <a:endParaRPr/>
          </a:p>
        </p:txBody>
      </p:sp>
      <p:sp>
        <p:nvSpPr>
          <p:cNvPr id="69" name="Google Shape;69;p80"/>
          <p:cNvSpPr txBox="1">
            <a:spLocks noGrp="1"/>
          </p:cNvSpPr>
          <p:nvPr>
            <p:ph type="dt" idx="10"/>
          </p:nvPr>
        </p:nvSpPr>
        <p:spPr>
          <a:xfrm>
            <a:off x="457200" y="14289"/>
            <a:ext cx="2895600" cy="2464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80"/>
          <p:cNvSpPr txBox="1">
            <a:spLocks noGrp="1"/>
          </p:cNvSpPr>
          <p:nvPr>
            <p:ph type="ftr" idx="11"/>
          </p:nvPr>
        </p:nvSpPr>
        <p:spPr>
          <a:xfrm>
            <a:off x="3429000" y="14289"/>
            <a:ext cx="4114800" cy="24646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80"/>
          <p:cNvSpPr txBox="1">
            <a:spLocks noGrp="1"/>
          </p:cNvSpPr>
          <p:nvPr>
            <p:ph type="sldNum" idx="12"/>
          </p:nvPr>
        </p:nvSpPr>
        <p:spPr>
          <a:xfrm>
            <a:off x="7620000" y="14289"/>
            <a:ext cx="1066800" cy="246460"/>
          </a:xfrm>
          <a:prstGeom prst="rect">
            <a:avLst/>
          </a:prstGeom>
          <a:noFill/>
          <a:ln>
            <a:noFill/>
          </a:ln>
        </p:spPr>
        <p:txBody>
          <a:bodyPr spcFirstLastPara="1" wrap="square" lIns="91425" tIns="45700" rIns="91425" bIns="45700" anchor="ctr" anchorCtr="0">
            <a:noAutofit/>
          </a:bodyPr>
          <a:lstStyle>
            <a:lvl1pPr marL="0" marR="0" lvl="0" indent="0" algn="l">
              <a:spcBef>
                <a:spcPts val="0"/>
              </a:spcBef>
              <a:spcAft>
                <a:spcPts val="0"/>
              </a:spcAft>
              <a:buNone/>
              <a:defRPr sz="1050" b="1">
                <a:solidFill>
                  <a:srgbClr val="FFFFFF"/>
                </a:solidFill>
                <a:latin typeface="Arial"/>
                <a:ea typeface="Arial"/>
                <a:cs typeface="Arial"/>
                <a:sym typeface="Arial"/>
              </a:defRPr>
            </a:lvl1pPr>
            <a:lvl2pPr marL="0" marR="0" lvl="1" indent="0" algn="l">
              <a:spcBef>
                <a:spcPts val="0"/>
              </a:spcBef>
              <a:spcAft>
                <a:spcPts val="0"/>
              </a:spcAft>
              <a:buNone/>
              <a:defRPr sz="1050" b="1">
                <a:solidFill>
                  <a:srgbClr val="FFFFFF"/>
                </a:solidFill>
                <a:latin typeface="Arial"/>
                <a:ea typeface="Arial"/>
                <a:cs typeface="Arial"/>
                <a:sym typeface="Arial"/>
              </a:defRPr>
            </a:lvl2pPr>
            <a:lvl3pPr marL="0" marR="0" lvl="2" indent="0" algn="l">
              <a:spcBef>
                <a:spcPts val="0"/>
              </a:spcBef>
              <a:spcAft>
                <a:spcPts val="0"/>
              </a:spcAft>
              <a:buNone/>
              <a:defRPr sz="1050" b="1">
                <a:solidFill>
                  <a:srgbClr val="FFFFFF"/>
                </a:solidFill>
                <a:latin typeface="Arial"/>
                <a:ea typeface="Arial"/>
                <a:cs typeface="Arial"/>
                <a:sym typeface="Arial"/>
              </a:defRPr>
            </a:lvl3pPr>
            <a:lvl4pPr marL="0" marR="0" lvl="3" indent="0" algn="l">
              <a:spcBef>
                <a:spcPts val="0"/>
              </a:spcBef>
              <a:spcAft>
                <a:spcPts val="0"/>
              </a:spcAft>
              <a:buNone/>
              <a:defRPr sz="1050" b="1">
                <a:solidFill>
                  <a:srgbClr val="FFFFFF"/>
                </a:solidFill>
                <a:latin typeface="Arial"/>
                <a:ea typeface="Arial"/>
                <a:cs typeface="Arial"/>
                <a:sym typeface="Arial"/>
              </a:defRPr>
            </a:lvl4pPr>
            <a:lvl5pPr marL="0" marR="0" lvl="4" indent="0" algn="l">
              <a:spcBef>
                <a:spcPts val="0"/>
              </a:spcBef>
              <a:spcAft>
                <a:spcPts val="0"/>
              </a:spcAft>
              <a:buNone/>
              <a:defRPr sz="1050" b="1">
                <a:solidFill>
                  <a:srgbClr val="FFFFFF"/>
                </a:solidFill>
                <a:latin typeface="Arial"/>
                <a:ea typeface="Arial"/>
                <a:cs typeface="Arial"/>
                <a:sym typeface="Arial"/>
              </a:defRPr>
            </a:lvl5pPr>
            <a:lvl6pPr marL="0" marR="0" lvl="5" indent="0" algn="l">
              <a:spcBef>
                <a:spcPts val="0"/>
              </a:spcBef>
              <a:spcAft>
                <a:spcPts val="0"/>
              </a:spcAft>
              <a:buNone/>
              <a:defRPr sz="1050" b="1">
                <a:solidFill>
                  <a:srgbClr val="FFFFFF"/>
                </a:solidFill>
                <a:latin typeface="Arial"/>
                <a:ea typeface="Arial"/>
                <a:cs typeface="Arial"/>
                <a:sym typeface="Arial"/>
              </a:defRPr>
            </a:lvl6pPr>
            <a:lvl7pPr marL="0" marR="0" lvl="6" indent="0" algn="l">
              <a:spcBef>
                <a:spcPts val="0"/>
              </a:spcBef>
              <a:spcAft>
                <a:spcPts val="0"/>
              </a:spcAft>
              <a:buNone/>
              <a:defRPr sz="1050" b="1">
                <a:solidFill>
                  <a:srgbClr val="FFFFFF"/>
                </a:solidFill>
                <a:latin typeface="Arial"/>
                <a:ea typeface="Arial"/>
                <a:cs typeface="Arial"/>
                <a:sym typeface="Arial"/>
              </a:defRPr>
            </a:lvl7pPr>
            <a:lvl8pPr marL="0" marR="0" lvl="7" indent="0" algn="l">
              <a:spcBef>
                <a:spcPts val="0"/>
              </a:spcBef>
              <a:spcAft>
                <a:spcPts val="0"/>
              </a:spcAft>
              <a:buNone/>
              <a:defRPr sz="1050" b="1">
                <a:solidFill>
                  <a:srgbClr val="FFFFFF"/>
                </a:solidFill>
                <a:latin typeface="Arial"/>
                <a:ea typeface="Arial"/>
                <a:cs typeface="Arial"/>
                <a:sym typeface="Arial"/>
              </a:defRPr>
            </a:lvl8pPr>
            <a:lvl9pPr marL="0" marR="0" lvl="8" indent="0" algn="l">
              <a:spcBef>
                <a:spcPts val="0"/>
              </a:spcBef>
              <a:spcAft>
                <a:spcPts val="0"/>
              </a:spcAft>
              <a:buNone/>
              <a:defRPr sz="1050" b="1">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2"/>
        <p:cNvGrpSpPr/>
        <p:nvPr/>
      </p:nvGrpSpPr>
      <p:grpSpPr>
        <a:xfrm>
          <a:off x="0" y="0"/>
          <a:ext cx="0" cy="0"/>
          <a:chOff x="0" y="0"/>
          <a:chExt cx="0" cy="0"/>
        </a:xfrm>
      </p:grpSpPr>
      <p:sp>
        <p:nvSpPr>
          <p:cNvPr id="73" name="Google Shape;73;p81"/>
          <p:cNvSpPr txBox="1">
            <a:spLocks noGrp="1"/>
          </p:cNvSpPr>
          <p:nvPr>
            <p:ph type="title"/>
          </p:nvPr>
        </p:nvSpPr>
        <p:spPr>
          <a:xfrm>
            <a:off x="457200" y="400050"/>
            <a:ext cx="8229600" cy="74295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81"/>
          <p:cNvSpPr txBox="1">
            <a:spLocks noGrp="1"/>
          </p:cNvSpPr>
          <p:nvPr>
            <p:ph type="body" idx="1"/>
          </p:nvPr>
        </p:nvSpPr>
        <p:spPr>
          <a:xfrm>
            <a:off x="457200" y="1255014"/>
            <a:ext cx="4038600" cy="3538728"/>
          </a:xfrm>
          <a:prstGeom prst="rect">
            <a:avLst/>
          </a:prstGeom>
          <a:noFill/>
          <a:ln>
            <a:noFill/>
          </a:ln>
        </p:spPr>
        <p:txBody>
          <a:bodyPr spcFirstLastPara="1" wrap="square" lIns="91425" tIns="45700" rIns="91425" bIns="45700" anchor="t" anchorCtr="0">
            <a:noAutofit/>
          </a:bodyPr>
          <a:lstStyle>
            <a:lvl1pPr marL="457200" lvl="0" indent="-341947" algn="l">
              <a:spcBef>
                <a:spcPts val="420"/>
              </a:spcBef>
              <a:spcAft>
                <a:spcPts val="0"/>
              </a:spcAft>
              <a:buSzPts val="1785"/>
              <a:buChar char="•"/>
              <a:defRPr sz="2100"/>
            </a:lvl1pPr>
            <a:lvl2pPr marL="914400" lvl="1" indent="-325755" algn="l">
              <a:spcBef>
                <a:spcPts val="360"/>
              </a:spcBef>
              <a:spcAft>
                <a:spcPts val="0"/>
              </a:spcAft>
              <a:buSzPts val="1530"/>
              <a:buChar char="•"/>
              <a:defRPr sz="1800"/>
            </a:lvl2pPr>
            <a:lvl3pPr marL="1371600" lvl="2" indent="-314325" algn="l">
              <a:spcBef>
                <a:spcPts val="300"/>
              </a:spcBef>
              <a:spcAft>
                <a:spcPts val="0"/>
              </a:spcAft>
              <a:buSzPts val="1350"/>
              <a:buChar char="•"/>
              <a:defRPr sz="1500"/>
            </a:lvl3pPr>
            <a:lvl4pPr marL="1828800" lvl="3" indent="-314325" algn="l">
              <a:spcBef>
                <a:spcPts val="270"/>
              </a:spcBef>
              <a:spcAft>
                <a:spcPts val="0"/>
              </a:spcAft>
              <a:buSzPts val="1350"/>
              <a:buChar char="•"/>
              <a:defRPr sz="1350"/>
            </a:lvl4pPr>
            <a:lvl5pPr marL="2286000" lvl="4" indent="-314325" algn="l">
              <a:spcBef>
                <a:spcPts val="270"/>
              </a:spcBef>
              <a:spcAft>
                <a:spcPts val="0"/>
              </a:spcAft>
              <a:buSzPts val="1350"/>
              <a:buChar char="•"/>
              <a:defRPr sz="1350"/>
            </a:lvl5pPr>
            <a:lvl6pPr marL="2743200" lvl="5" indent="-314325" algn="l">
              <a:spcBef>
                <a:spcPts val="270"/>
              </a:spcBef>
              <a:spcAft>
                <a:spcPts val="0"/>
              </a:spcAft>
              <a:buSzPts val="1350"/>
              <a:buChar char="•"/>
              <a:defRPr sz="1350"/>
            </a:lvl6pPr>
            <a:lvl7pPr marL="3200400" lvl="6" indent="-314325" algn="l">
              <a:spcBef>
                <a:spcPts val="270"/>
              </a:spcBef>
              <a:spcAft>
                <a:spcPts val="0"/>
              </a:spcAft>
              <a:buSzPts val="1350"/>
              <a:buChar char="•"/>
              <a:defRPr sz="1350"/>
            </a:lvl7pPr>
            <a:lvl8pPr marL="3657600" lvl="7" indent="-314325" algn="l">
              <a:spcBef>
                <a:spcPts val="270"/>
              </a:spcBef>
              <a:spcAft>
                <a:spcPts val="0"/>
              </a:spcAft>
              <a:buSzPts val="1350"/>
              <a:buChar char="•"/>
              <a:defRPr sz="1350"/>
            </a:lvl8pPr>
            <a:lvl9pPr marL="4114800" lvl="8" indent="-314325" algn="l">
              <a:spcBef>
                <a:spcPts val="270"/>
              </a:spcBef>
              <a:spcAft>
                <a:spcPts val="0"/>
              </a:spcAft>
              <a:buSzPts val="1350"/>
              <a:buChar char="•"/>
              <a:defRPr sz="1350"/>
            </a:lvl9pPr>
          </a:lstStyle>
          <a:p>
            <a:endParaRPr/>
          </a:p>
        </p:txBody>
      </p:sp>
      <p:sp>
        <p:nvSpPr>
          <p:cNvPr id="75" name="Google Shape;75;p81"/>
          <p:cNvSpPr txBox="1">
            <a:spLocks noGrp="1"/>
          </p:cNvSpPr>
          <p:nvPr>
            <p:ph type="body" idx="2"/>
          </p:nvPr>
        </p:nvSpPr>
        <p:spPr>
          <a:xfrm>
            <a:off x="4648200" y="1255014"/>
            <a:ext cx="4038600" cy="3538728"/>
          </a:xfrm>
          <a:prstGeom prst="rect">
            <a:avLst/>
          </a:prstGeom>
          <a:noFill/>
          <a:ln>
            <a:noFill/>
          </a:ln>
        </p:spPr>
        <p:txBody>
          <a:bodyPr spcFirstLastPara="1" wrap="square" lIns="91425" tIns="45700" rIns="91425" bIns="45700" anchor="t" anchorCtr="0">
            <a:noAutofit/>
          </a:bodyPr>
          <a:lstStyle>
            <a:lvl1pPr marL="457200" lvl="0" indent="-341947" algn="l">
              <a:spcBef>
                <a:spcPts val="420"/>
              </a:spcBef>
              <a:spcAft>
                <a:spcPts val="0"/>
              </a:spcAft>
              <a:buSzPts val="1785"/>
              <a:buChar char="•"/>
              <a:defRPr sz="2100"/>
            </a:lvl1pPr>
            <a:lvl2pPr marL="914400" lvl="1" indent="-325755" algn="l">
              <a:spcBef>
                <a:spcPts val="360"/>
              </a:spcBef>
              <a:spcAft>
                <a:spcPts val="0"/>
              </a:spcAft>
              <a:buSzPts val="1530"/>
              <a:buChar char="•"/>
              <a:defRPr sz="1800"/>
            </a:lvl2pPr>
            <a:lvl3pPr marL="1371600" lvl="2" indent="-314325" algn="l">
              <a:spcBef>
                <a:spcPts val="300"/>
              </a:spcBef>
              <a:spcAft>
                <a:spcPts val="0"/>
              </a:spcAft>
              <a:buSzPts val="1350"/>
              <a:buChar char="•"/>
              <a:defRPr sz="1500"/>
            </a:lvl3pPr>
            <a:lvl4pPr marL="1828800" lvl="3" indent="-314325" algn="l">
              <a:spcBef>
                <a:spcPts val="270"/>
              </a:spcBef>
              <a:spcAft>
                <a:spcPts val="0"/>
              </a:spcAft>
              <a:buSzPts val="1350"/>
              <a:buChar char="•"/>
              <a:defRPr sz="1350"/>
            </a:lvl4pPr>
            <a:lvl5pPr marL="2286000" lvl="4" indent="-314325" algn="l">
              <a:spcBef>
                <a:spcPts val="270"/>
              </a:spcBef>
              <a:spcAft>
                <a:spcPts val="0"/>
              </a:spcAft>
              <a:buSzPts val="1350"/>
              <a:buChar char="•"/>
              <a:defRPr sz="1350"/>
            </a:lvl5pPr>
            <a:lvl6pPr marL="2743200" lvl="5" indent="-314325" algn="l">
              <a:spcBef>
                <a:spcPts val="270"/>
              </a:spcBef>
              <a:spcAft>
                <a:spcPts val="0"/>
              </a:spcAft>
              <a:buSzPts val="1350"/>
              <a:buChar char="•"/>
              <a:defRPr sz="1350"/>
            </a:lvl6pPr>
            <a:lvl7pPr marL="3200400" lvl="6" indent="-314325" algn="l">
              <a:spcBef>
                <a:spcPts val="270"/>
              </a:spcBef>
              <a:spcAft>
                <a:spcPts val="0"/>
              </a:spcAft>
              <a:buSzPts val="1350"/>
              <a:buChar char="•"/>
              <a:defRPr sz="1350"/>
            </a:lvl7pPr>
            <a:lvl8pPr marL="3657600" lvl="7" indent="-314325" algn="l">
              <a:spcBef>
                <a:spcPts val="270"/>
              </a:spcBef>
              <a:spcAft>
                <a:spcPts val="0"/>
              </a:spcAft>
              <a:buSzPts val="1350"/>
              <a:buChar char="•"/>
              <a:defRPr sz="1350"/>
            </a:lvl8pPr>
            <a:lvl9pPr marL="4114800" lvl="8" indent="-314325" algn="l">
              <a:spcBef>
                <a:spcPts val="270"/>
              </a:spcBef>
              <a:spcAft>
                <a:spcPts val="0"/>
              </a:spcAft>
              <a:buSzPts val="1350"/>
              <a:buChar char="•"/>
              <a:defRPr sz="1350"/>
            </a:lvl9pPr>
          </a:lstStyle>
          <a:p>
            <a:endParaRPr/>
          </a:p>
        </p:txBody>
      </p:sp>
      <p:sp>
        <p:nvSpPr>
          <p:cNvPr id="76" name="Google Shape;76;p81"/>
          <p:cNvSpPr txBox="1">
            <a:spLocks noGrp="1"/>
          </p:cNvSpPr>
          <p:nvPr>
            <p:ph type="dt" idx="10"/>
          </p:nvPr>
        </p:nvSpPr>
        <p:spPr>
          <a:xfrm>
            <a:off x="457200" y="14289"/>
            <a:ext cx="2895600" cy="2464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81"/>
          <p:cNvSpPr txBox="1">
            <a:spLocks noGrp="1"/>
          </p:cNvSpPr>
          <p:nvPr>
            <p:ph type="ftr" idx="11"/>
          </p:nvPr>
        </p:nvSpPr>
        <p:spPr>
          <a:xfrm>
            <a:off x="3429000" y="14289"/>
            <a:ext cx="4114800" cy="24646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81"/>
          <p:cNvSpPr txBox="1">
            <a:spLocks noGrp="1"/>
          </p:cNvSpPr>
          <p:nvPr>
            <p:ph type="sldNum" idx="12"/>
          </p:nvPr>
        </p:nvSpPr>
        <p:spPr>
          <a:xfrm>
            <a:off x="7620000" y="14289"/>
            <a:ext cx="1066800" cy="246460"/>
          </a:xfrm>
          <a:prstGeom prst="rect">
            <a:avLst/>
          </a:prstGeom>
          <a:noFill/>
          <a:ln>
            <a:noFill/>
          </a:ln>
        </p:spPr>
        <p:txBody>
          <a:bodyPr spcFirstLastPara="1" wrap="square" lIns="91425" tIns="45700" rIns="91425" bIns="45700" anchor="ctr" anchorCtr="0">
            <a:noAutofit/>
          </a:bodyPr>
          <a:lstStyle>
            <a:lvl1pPr marL="0" marR="0" lvl="0" indent="0" algn="l">
              <a:spcBef>
                <a:spcPts val="0"/>
              </a:spcBef>
              <a:spcAft>
                <a:spcPts val="0"/>
              </a:spcAft>
              <a:buNone/>
              <a:defRPr sz="1050" b="1">
                <a:solidFill>
                  <a:srgbClr val="FFFFFF"/>
                </a:solidFill>
                <a:latin typeface="Arial"/>
                <a:ea typeface="Arial"/>
                <a:cs typeface="Arial"/>
                <a:sym typeface="Arial"/>
              </a:defRPr>
            </a:lvl1pPr>
            <a:lvl2pPr marL="0" marR="0" lvl="1" indent="0" algn="l">
              <a:spcBef>
                <a:spcPts val="0"/>
              </a:spcBef>
              <a:spcAft>
                <a:spcPts val="0"/>
              </a:spcAft>
              <a:buNone/>
              <a:defRPr sz="1050" b="1">
                <a:solidFill>
                  <a:srgbClr val="FFFFFF"/>
                </a:solidFill>
                <a:latin typeface="Arial"/>
                <a:ea typeface="Arial"/>
                <a:cs typeface="Arial"/>
                <a:sym typeface="Arial"/>
              </a:defRPr>
            </a:lvl2pPr>
            <a:lvl3pPr marL="0" marR="0" lvl="2" indent="0" algn="l">
              <a:spcBef>
                <a:spcPts val="0"/>
              </a:spcBef>
              <a:spcAft>
                <a:spcPts val="0"/>
              </a:spcAft>
              <a:buNone/>
              <a:defRPr sz="1050" b="1">
                <a:solidFill>
                  <a:srgbClr val="FFFFFF"/>
                </a:solidFill>
                <a:latin typeface="Arial"/>
                <a:ea typeface="Arial"/>
                <a:cs typeface="Arial"/>
                <a:sym typeface="Arial"/>
              </a:defRPr>
            </a:lvl3pPr>
            <a:lvl4pPr marL="0" marR="0" lvl="3" indent="0" algn="l">
              <a:spcBef>
                <a:spcPts val="0"/>
              </a:spcBef>
              <a:spcAft>
                <a:spcPts val="0"/>
              </a:spcAft>
              <a:buNone/>
              <a:defRPr sz="1050" b="1">
                <a:solidFill>
                  <a:srgbClr val="FFFFFF"/>
                </a:solidFill>
                <a:latin typeface="Arial"/>
                <a:ea typeface="Arial"/>
                <a:cs typeface="Arial"/>
                <a:sym typeface="Arial"/>
              </a:defRPr>
            </a:lvl4pPr>
            <a:lvl5pPr marL="0" marR="0" lvl="4" indent="0" algn="l">
              <a:spcBef>
                <a:spcPts val="0"/>
              </a:spcBef>
              <a:spcAft>
                <a:spcPts val="0"/>
              </a:spcAft>
              <a:buNone/>
              <a:defRPr sz="1050" b="1">
                <a:solidFill>
                  <a:srgbClr val="FFFFFF"/>
                </a:solidFill>
                <a:latin typeface="Arial"/>
                <a:ea typeface="Arial"/>
                <a:cs typeface="Arial"/>
                <a:sym typeface="Arial"/>
              </a:defRPr>
            </a:lvl5pPr>
            <a:lvl6pPr marL="0" marR="0" lvl="5" indent="0" algn="l">
              <a:spcBef>
                <a:spcPts val="0"/>
              </a:spcBef>
              <a:spcAft>
                <a:spcPts val="0"/>
              </a:spcAft>
              <a:buNone/>
              <a:defRPr sz="1050" b="1">
                <a:solidFill>
                  <a:srgbClr val="FFFFFF"/>
                </a:solidFill>
                <a:latin typeface="Arial"/>
                <a:ea typeface="Arial"/>
                <a:cs typeface="Arial"/>
                <a:sym typeface="Arial"/>
              </a:defRPr>
            </a:lvl6pPr>
            <a:lvl7pPr marL="0" marR="0" lvl="6" indent="0" algn="l">
              <a:spcBef>
                <a:spcPts val="0"/>
              </a:spcBef>
              <a:spcAft>
                <a:spcPts val="0"/>
              </a:spcAft>
              <a:buNone/>
              <a:defRPr sz="1050" b="1">
                <a:solidFill>
                  <a:srgbClr val="FFFFFF"/>
                </a:solidFill>
                <a:latin typeface="Arial"/>
                <a:ea typeface="Arial"/>
                <a:cs typeface="Arial"/>
                <a:sym typeface="Arial"/>
              </a:defRPr>
            </a:lvl7pPr>
            <a:lvl8pPr marL="0" marR="0" lvl="7" indent="0" algn="l">
              <a:spcBef>
                <a:spcPts val="0"/>
              </a:spcBef>
              <a:spcAft>
                <a:spcPts val="0"/>
              </a:spcAft>
              <a:buNone/>
              <a:defRPr sz="1050" b="1">
                <a:solidFill>
                  <a:srgbClr val="FFFFFF"/>
                </a:solidFill>
                <a:latin typeface="Arial"/>
                <a:ea typeface="Arial"/>
                <a:cs typeface="Arial"/>
                <a:sym typeface="Arial"/>
              </a:defRPr>
            </a:lvl8pPr>
            <a:lvl9pPr marL="0" marR="0" lvl="8" indent="0" algn="l">
              <a:spcBef>
                <a:spcPts val="0"/>
              </a:spcBef>
              <a:spcAft>
                <a:spcPts val="0"/>
              </a:spcAft>
              <a:buNone/>
              <a:defRPr sz="1050" b="1">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9"/>
        <p:cNvGrpSpPr/>
        <p:nvPr/>
      </p:nvGrpSpPr>
      <p:grpSpPr>
        <a:xfrm>
          <a:off x="0" y="0"/>
          <a:ext cx="0" cy="0"/>
          <a:chOff x="0" y="0"/>
          <a:chExt cx="0" cy="0"/>
        </a:xfrm>
      </p:grpSpPr>
      <p:sp>
        <p:nvSpPr>
          <p:cNvPr id="80" name="Google Shape;80;p82"/>
          <p:cNvSpPr txBox="1">
            <a:spLocks noGrp="1"/>
          </p:cNvSpPr>
          <p:nvPr>
            <p:ph type="title"/>
          </p:nvPr>
        </p:nvSpPr>
        <p:spPr>
          <a:xfrm>
            <a:off x="457200" y="400050"/>
            <a:ext cx="8229600" cy="74295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82"/>
          <p:cNvSpPr txBox="1">
            <a:spLocks noGrp="1"/>
          </p:cNvSpPr>
          <p:nvPr>
            <p:ph type="dt" idx="10"/>
          </p:nvPr>
        </p:nvSpPr>
        <p:spPr>
          <a:xfrm>
            <a:off x="457200" y="14289"/>
            <a:ext cx="2895600" cy="2464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82"/>
          <p:cNvSpPr txBox="1">
            <a:spLocks noGrp="1"/>
          </p:cNvSpPr>
          <p:nvPr>
            <p:ph type="ftr" idx="11"/>
          </p:nvPr>
        </p:nvSpPr>
        <p:spPr>
          <a:xfrm>
            <a:off x="3429000" y="14289"/>
            <a:ext cx="4114800" cy="24646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82"/>
          <p:cNvSpPr txBox="1">
            <a:spLocks noGrp="1"/>
          </p:cNvSpPr>
          <p:nvPr>
            <p:ph type="sldNum" idx="12"/>
          </p:nvPr>
        </p:nvSpPr>
        <p:spPr>
          <a:xfrm>
            <a:off x="7620000" y="14289"/>
            <a:ext cx="1066800" cy="246460"/>
          </a:xfrm>
          <a:prstGeom prst="rect">
            <a:avLst/>
          </a:prstGeom>
          <a:noFill/>
          <a:ln>
            <a:noFill/>
          </a:ln>
        </p:spPr>
        <p:txBody>
          <a:bodyPr spcFirstLastPara="1" wrap="square" lIns="91425" tIns="45700" rIns="91425" bIns="45700" anchor="ctr" anchorCtr="0">
            <a:noAutofit/>
          </a:bodyPr>
          <a:lstStyle>
            <a:lvl1pPr marL="0" marR="0" lvl="0" indent="0" algn="l">
              <a:spcBef>
                <a:spcPts val="0"/>
              </a:spcBef>
              <a:spcAft>
                <a:spcPts val="0"/>
              </a:spcAft>
              <a:buNone/>
              <a:defRPr sz="1050" b="1">
                <a:solidFill>
                  <a:srgbClr val="FFFFFF"/>
                </a:solidFill>
                <a:latin typeface="Arial"/>
                <a:ea typeface="Arial"/>
                <a:cs typeface="Arial"/>
                <a:sym typeface="Arial"/>
              </a:defRPr>
            </a:lvl1pPr>
            <a:lvl2pPr marL="0" marR="0" lvl="1" indent="0" algn="l">
              <a:spcBef>
                <a:spcPts val="0"/>
              </a:spcBef>
              <a:spcAft>
                <a:spcPts val="0"/>
              </a:spcAft>
              <a:buNone/>
              <a:defRPr sz="1050" b="1">
                <a:solidFill>
                  <a:srgbClr val="FFFFFF"/>
                </a:solidFill>
                <a:latin typeface="Arial"/>
                <a:ea typeface="Arial"/>
                <a:cs typeface="Arial"/>
                <a:sym typeface="Arial"/>
              </a:defRPr>
            </a:lvl2pPr>
            <a:lvl3pPr marL="0" marR="0" lvl="2" indent="0" algn="l">
              <a:spcBef>
                <a:spcPts val="0"/>
              </a:spcBef>
              <a:spcAft>
                <a:spcPts val="0"/>
              </a:spcAft>
              <a:buNone/>
              <a:defRPr sz="1050" b="1">
                <a:solidFill>
                  <a:srgbClr val="FFFFFF"/>
                </a:solidFill>
                <a:latin typeface="Arial"/>
                <a:ea typeface="Arial"/>
                <a:cs typeface="Arial"/>
                <a:sym typeface="Arial"/>
              </a:defRPr>
            </a:lvl3pPr>
            <a:lvl4pPr marL="0" marR="0" lvl="3" indent="0" algn="l">
              <a:spcBef>
                <a:spcPts val="0"/>
              </a:spcBef>
              <a:spcAft>
                <a:spcPts val="0"/>
              </a:spcAft>
              <a:buNone/>
              <a:defRPr sz="1050" b="1">
                <a:solidFill>
                  <a:srgbClr val="FFFFFF"/>
                </a:solidFill>
                <a:latin typeface="Arial"/>
                <a:ea typeface="Arial"/>
                <a:cs typeface="Arial"/>
                <a:sym typeface="Arial"/>
              </a:defRPr>
            </a:lvl4pPr>
            <a:lvl5pPr marL="0" marR="0" lvl="4" indent="0" algn="l">
              <a:spcBef>
                <a:spcPts val="0"/>
              </a:spcBef>
              <a:spcAft>
                <a:spcPts val="0"/>
              </a:spcAft>
              <a:buNone/>
              <a:defRPr sz="1050" b="1">
                <a:solidFill>
                  <a:srgbClr val="FFFFFF"/>
                </a:solidFill>
                <a:latin typeface="Arial"/>
                <a:ea typeface="Arial"/>
                <a:cs typeface="Arial"/>
                <a:sym typeface="Arial"/>
              </a:defRPr>
            </a:lvl5pPr>
            <a:lvl6pPr marL="0" marR="0" lvl="5" indent="0" algn="l">
              <a:spcBef>
                <a:spcPts val="0"/>
              </a:spcBef>
              <a:spcAft>
                <a:spcPts val="0"/>
              </a:spcAft>
              <a:buNone/>
              <a:defRPr sz="1050" b="1">
                <a:solidFill>
                  <a:srgbClr val="FFFFFF"/>
                </a:solidFill>
                <a:latin typeface="Arial"/>
                <a:ea typeface="Arial"/>
                <a:cs typeface="Arial"/>
                <a:sym typeface="Arial"/>
              </a:defRPr>
            </a:lvl6pPr>
            <a:lvl7pPr marL="0" marR="0" lvl="6" indent="0" algn="l">
              <a:spcBef>
                <a:spcPts val="0"/>
              </a:spcBef>
              <a:spcAft>
                <a:spcPts val="0"/>
              </a:spcAft>
              <a:buNone/>
              <a:defRPr sz="1050" b="1">
                <a:solidFill>
                  <a:srgbClr val="FFFFFF"/>
                </a:solidFill>
                <a:latin typeface="Arial"/>
                <a:ea typeface="Arial"/>
                <a:cs typeface="Arial"/>
                <a:sym typeface="Arial"/>
              </a:defRPr>
            </a:lvl7pPr>
            <a:lvl8pPr marL="0" marR="0" lvl="7" indent="0" algn="l">
              <a:spcBef>
                <a:spcPts val="0"/>
              </a:spcBef>
              <a:spcAft>
                <a:spcPts val="0"/>
              </a:spcAft>
              <a:buNone/>
              <a:defRPr sz="1050" b="1">
                <a:solidFill>
                  <a:srgbClr val="FFFFFF"/>
                </a:solidFill>
                <a:latin typeface="Arial"/>
                <a:ea typeface="Arial"/>
                <a:cs typeface="Arial"/>
                <a:sym typeface="Arial"/>
              </a:defRPr>
            </a:lvl8pPr>
            <a:lvl9pPr marL="0" marR="0" lvl="8" indent="0" algn="l">
              <a:spcBef>
                <a:spcPts val="0"/>
              </a:spcBef>
              <a:spcAft>
                <a:spcPts val="0"/>
              </a:spcAft>
              <a:buNone/>
              <a:defRPr sz="1050" b="1">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4"/>
        <p:cNvGrpSpPr/>
        <p:nvPr/>
      </p:nvGrpSpPr>
      <p:grpSpPr>
        <a:xfrm>
          <a:off x="0" y="0"/>
          <a:ext cx="0" cy="0"/>
          <a:chOff x="0" y="0"/>
          <a:chExt cx="0" cy="0"/>
        </a:xfrm>
      </p:grpSpPr>
      <p:cxnSp>
        <p:nvCxnSpPr>
          <p:cNvPr id="85" name="Google Shape;85;p83"/>
          <p:cNvCxnSpPr/>
          <p:nvPr/>
        </p:nvCxnSpPr>
        <p:spPr>
          <a:xfrm rot="5400000">
            <a:off x="683816" y="2685258"/>
            <a:ext cx="4183856" cy="1588"/>
          </a:xfrm>
          <a:prstGeom prst="straightConnector1">
            <a:avLst/>
          </a:prstGeom>
          <a:noFill/>
          <a:ln w="19050" cap="flat" cmpd="sng">
            <a:solidFill>
              <a:schemeClr val="dk2"/>
            </a:solidFill>
            <a:prstDash val="solid"/>
            <a:round/>
            <a:headEnd type="none" w="sm" len="sm"/>
            <a:tailEnd type="none" w="sm" len="sm"/>
          </a:ln>
        </p:spPr>
      </p:cxnSp>
      <p:sp>
        <p:nvSpPr>
          <p:cNvPr id="86" name="Google Shape;86;p83"/>
          <p:cNvSpPr txBox="1">
            <a:spLocks noGrp="1"/>
          </p:cNvSpPr>
          <p:nvPr>
            <p:ph type="title"/>
          </p:nvPr>
        </p:nvSpPr>
        <p:spPr>
          <a:xfrm>
            <a:off x="457200" y="594060"/>
            <a:ext cx="2139696" cy="946404"/>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1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83"/>
          <p:cNvSpPr txBox="1">
            <a:spLocks noGrp="1"/>
          </p:cNvSpPr>
          <p:nvPr>
            <p:ph type="body" idx="1"/>
          </p:nvPr>
        </p:nvSpPr>
        <p:spPr>
          <a:xfrm>
            <a:off x="2971800" y="594060"/>
            <a:ext cx="5715000" cy="4183380"/>
          </a:xfrm>
          <a:prstGeom prst="rect">
            <a:avLst/>
          </a:prstGeom>
          <a:noFill/>
          <a:ln>
            <a:noFill/>
          </a:ln>
        </p:spPr>
        <p:txBody>
          <a:bodyPr spcFirstLastPara="1" wrap="square" lIns="91425" tIns="45700" rIns="91425" bIns="45700" anchor="t" anchorCtr="0">
            <a:noAutofit/>
          </a:bodyPr>
          <a:lstStyle>
            <a:lvl1pPr marL="457200" lvl="0" indent="-358140" algn="l">
              <a:spcBef>
                <a:spcPts val="480"/>
              </a:spcBef>
              <a:spcAft>
                <a:spcPts val="0"/>
              </a:spcAft>
              <a:buSzPts val="2040"/>
              <a:buChar char="•"/>
              <a:defRPr sz="2400"/>
            </a:lvl1pPr>
            <a:lvl2pPr marL="914400" lvl="1" indent="-341947" algn="l">
              <a:spcBef>
                <a:spcPts val="420"/>
              </a:spcBef>
              <a:spcAft>
                <a:spcPts val="0"/>
              </a:spcAft>
              <a:buSzPts val="1785"/>
              <a:buChar char="•"/>
              <a:defRPr sz="2100"/>
            </a:lvl2pPr>
            <a:lvl3pPr marL="1371600" lvl="2" indent="-331469" algn="l">
              <a:spcBef>
                <a:spcPts val="360"/>
              </a:spcBef>
              <a:spcAft>
                <a:spcPts val="0"/>
              </a:spcAft>
              <a:buSzPts val="1620"/>
              <a:buChar char="•"/>
              <a:defRPr sz="1800"/>
            </a:lvl3pPr>
            <a:lvl4pPr marL="1828800" lvl="3" indent="-323850" algn="l">
              <a:spcBef>
                <a:spcPts val="300"/>
              </a:spcBef>
              <a:spcAft>
                <a:spcPts val="0"/>
              </a:spcAft>
              <a:buSzPts val="1500"/>
              <a:buChar char="•"/>
              <a:defRPr sz="1500"/>
            </a:lvl4pPr>
            <a:lvl5pPr marL="2286000" lvl="4" indent="-323850" algn="l">
              <a:spcBef>
                <a:spcPts val="300"/>
              </a:spcBef>
              <a:spcAft>
                <a:spcPts val="0"/>
              </a:spcAft>
              <a:buSzPts val="1500"/>
              <a:buChar char="•"/>
              <a:defRPr sz="1500"/>
            </a:lvl5pPr>
            <a:lvl6pPr marL="2743200" lvl="5" indent="-323850" algn="l">
              <a:spcBef>
                <a:spcPts val="300"/>
              </a:spcBef>
              <a:spcAft>
                <a:spcPts val="0"/>
              </a:spcAft>
              <a:buSzPts val="1500"/>
              <a:buChar char="•"/>
              <a:defRPr sz="1500"/>
            </a:lvl6pPr>
            <a:lvl7pPr marL="3200400" lvl="6" indent="-323850" algn="l">
              <a:spcBef>
                <a:spcPts val="300"/>
              </a:spcBef>
              <a:spcAft>
                <a:spcPts val="0"/>
              </a:spcAft>
              <a:buSzPts val="1500"/>
              <a:buChar char="•"/>
              <a:defRPr sz="1500"/>
            </a:lvl7pPr>
            <a:lvl8pPr marL="3657600" lvl="7" indent="-323850" algn="l">
              <a:spcBef>
                <a:spcPts val="300"/>
              </a:spcBef>
              <a:spcAft>
                <a:spcPts val="0"/>
              </a:spcAft>
              <a:buSzPts val="1500"/>
              <a:buChar char="•"/>
              <a:defRPr sz="1500"/>
            </a:lvl8pPr>
            <a:lvl9pPr marL="4114800" lvl="8" indent="-323850" algn="l">
              <a:spcBef>
                <a:spcPts val="300"/>
              </a:spcBef>
              <a:spcAft>
                <a:spcPts val="0"/>
              </a:spcAft>
              <a:buSzPts val="1500"/>
              <a:buChar char="•"/>
              <a:defRPr sz="1500"/>
            </a:lvl9pPr>
          </a:lstStyle>
          <a:p>
            <a:endParaRPr/>
          </a:p>
        </p:txBody>
      </p:sp>
      <p:sp>
        <p:nvSpPr>
          <p:cNvPr id="88" name="Google Shape;88;p83"/>
          <p:cNvSpPr txBox="1">
            <a:spLocks noGrp="1"/>
          </p:cNvSpPr>
          <p:nvPr>
            <p:ph type="body" idx="2"/>
          </p:nvPr>
        </p:nvSpPr>
        <p:spPr>
          <a:xfrm>
            <a:off x="457201" y="1597915"/>
            <a:ext cx="2139696" cy="3182711"/>
          </a:xfrm>
          <a:prstGeom prst="rect">
            <a:avLst/>
          </a:prstGeom>
          <a:noFill/>
          <a:ln>
            <a:noFill/>
          </a:ln>
        </p:spPr>
        <p:txBody>
          <a:bodyPr spcFirstLastPara="1" wrap="square" lIns="91425" tIns="45700" rIns="91425" bIns="45700" anchor="t" anchorCtr="0">
            <a:noAutofit/>
          </a:bodyPr>
          <a:lstStyle>
            <a:lvl1pPr marL="457200" lvl="0" indent="-228600" algn="l">
              <a:spcBef>
                <a:spcPts val="210"/>
              </a:spcBef>
              <a:spcAft>
                <a:spcPts val="0"/>
              </a:spcAft>
              <a:buSzPts val="893"/>
              <a:buNone/>
              <a:defRPr sz="1050"/>
            </a:lvl1pPr>
            <a:lvl2pPr marL="914400" lvl="1" indent="-228600" algn="l">
              <a:spcBef>
                <a:spcPts val="180"/>
              </a:spcBef>
              <a:spcAft>
                <a:spcPts val="0"/>
              </a:spcAft>
              <a:buSzPts val="765"/>
              <a:buNone/>
              <a:defRPr sz="900"/>
            </a:lvl2pPr>
            <a:lvl3pPr marL="1371600" lvl="2" indent="-228600" algn="l">
              <a:spcBef>
                <a:spcPts val="150"/>
              </a:spcBef>
              <a:spcAft>
                <a:spcPts val="0"/>
              </a:spcAft>
              <a:buSzPts val="675"/>
              <a:buNone/>
              <a:defRPr sz="750"/>
            </a:lvl3pPr>
            <a:lvl4pPr marL="1828800" lvl="3" indent="-228600" algn="l">
              <a:spcBef>
                <a:spcPts val="135"/>
              </a:spcBef>
              <a:spcAft>
                <a:spcPts val="0"/>
              </a:spcAft>
              <a:buSzPts val="675"/>
              <a:buNone/>
              <a:defRPr sz="675"/>
            </a:lvl4pPr>
            <a:lvl5pPr marL="2286000" lvl="4" indent="-228600" algn="l">
              <a:spcBef>
                <a:spcPts val="135"/>
              </a:spcBef>
              <a:spcAft>
                <a:spcPts val="0"/>
              </a:spcAft>
              <a:buSzPts val="675"/>
              <a:buNone/>
              <a:defRPr sz="675"/>
            </a:lvl5pPr>
            <a:lvl6pPr marL="2743200" lvl="5" indent="-228600" algn="l">
              <a:spcBef>
                <a:spcPts val="135"/>
              </a:spcBef>
              <a:spcAft>
                <a:spcPts val="0"/>
              </a:spcAft>
              <a:buSzPts val="675"/>
              <a:buNone/>
              <a:defRPr sz="675"/>
            </a:lvl6pPr>
            <a:lvl7pPr marL="3200400" lvl="6" indent="-228600" algn="l">
              <a:spcBef>
                <a:spcPts val="135"/>
              </a:spcBef>
              <a:spcAft>
                <a:spcPts val="0"/>
              </a:spcAft>
              <a:buSzPts val="675"/>
              <a:buNone/>
              <a:defRPr sz="675"/>
            </a:lvl7pPr>
            <a:lvl8pPr marL="3657600" lvl="7" indent="-228600" algn="l">
              <a:spcBef>
                <a:spcPts val="135"/>
              </a:spcBef>
              <a:spcAft>
                <a:spcPts val="0"/>
              </a:spcAft>
              <a:buSzPts val="675"/>
              <a:buNone/>
              <a:defRPr sz="675"/>
            </a:lvl8pPr>
            <a:lvl9pPr marL="4114800" lvl="8" indent="-228600" algn="l">
              <a:spcBef>
                <a:spcPts val="135"/>
              </a:spcBef>
              <a:spcAft>
                <a:spcPts val="0"/>
              </a:spcAft>
              <a:buSzPts val="675"/>
              <a:buNone/>
              <a:defRPr sz="675"/>
            </a:lvl9pPr>
          </a:lstStyle>
          <a:p>
            <a:endParaRPr/>
          </a:p>
        </p:txBody>
      </p:sp>
      <p:sp>
        <p:nvSpPr>
          <p:cNvPr id="89" name="Google Shape;89;p83"/>
          <p:cNvSpPr txBox="1">
            <a:spLocks noGrp="1"/>
          </p:cNvSpPr>
          <p:nvPr>
            <p:ph type="dt" idx="10"/>
          </p:nvPr>
        </p:nvSpPr>
        <p:spPr>
          <a:xfrm>
            <a:off x="457200" y="14289"/>
            <a:ext cx="2895600" cy="2464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83"/>
          <p:cNvSpPr txBox="1">
            <a:spLocks noGrp="1"/>
          </p:cNvSpPr>
          <p:nvPr>
            <p:ph type="ftr" idx="11"/>
          </p:nvPr>
        </p:nvSpPr>
        <p:spPr>
          <a:xfrm>
            <a:off x="3429000" y="14289"/>
            <a:ext cx="4114800" cy="24646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83"/>
          <p:cNvSpPr txBox="1">
            <a:spLocks noGrp="1"/>
          </p:cNvSpPr>
          <p:nvPr>
            <p:ph type="sldNum" idx="12"/>
          </p:nvPr>
        </p:nvSpPr>
        <p:spPr>
          <a:xfrm>
            <a:off x="7620000" y="14289"/>
            <a:ext cx="1066800" cy="246460"/>
          </a:xfrm>
          <a:prstGeom prst="rect">
            <a:avLst/>
          </a:prstGeom>
          <a:noFill/>
          <a:ln>
            <a:noFill/>
          </a:ln>
        </p:spPr>
        <p:txBody>
          <a:bodyPr spcFirstLastPara="1" wrap="square" lIns="91425" tIns="45700" rIns="91425" bIns="45700" anchor="ctr" anchorCtr="0">
            <a:noAutofit/>
          </a:bodyPr>
          <a:lstStyle>
            <a:lvl1pPr marL="0" marR="0" lvl="0" indent="0" algn="l">
              <a:spcBef>
                <a:spcPts val="0"/>
              </a:spcBef>
              <a:spcAft>
                <a:spcPts val="0"/>
              </a:spcAft>
              <a:buNone/>
              <a:defRPr sz="1050" b="1">
                <a:solidFill>
                  <a:srgbClr val="FFFFFF"/>
                </a:solidFill>
                <a:latin typeface="Arial"/>
                <a:ea typeface="Arial"/>
                <a:cs typeface="Arial"/>
                <a:sym typeface="Arial"/>
              </a:defRPr>
            </a:lvl1pPr>
            <a:lvl2pPr marL="0" marR="0" lvl="1" indent="0" algn="l">
              <a:spcBef>
                <a:spcPts val="0"/>
              </a:spcBef>
              <a:spcAft>
                <a:spcPts val="0"/>
              </a:spcAft>
              <a:buNone/>
              <a:defRPr sz="1050" b="1">
                <a:solidFill>
                  <a:srgbClr val="FFFFFF"/>
                </a:solidFill>
                <a:latin typeface="Arial"/>
                <a:ea typeface="Arial"/>
                <a:cs typeface="Arial"/>
                <a:sym typeface="Arial"/>
              </a:defRPr>
            </a:lvl2pPr>
            <a:lvl3pPr marL="0" marR="0" lvl="2" indent="0" algn="l">
              <a:spcBef>
                <a:spcPts val="0"/>
              </a:spcBef>
              <a:spcAft>
                <a:spcPts val="0"/>
              </a:spcAft>
              <a:buNone/>
              <a:defRPr sz="1050" b="1">
                <a:solidFill>
                  <a:srgbClr val="FFFFFF"/>
                </a:solidFill>
                <a:latin typeface="Arial"/>
                <a:ea typeface="Arial"/>
                <a:cs typeface="Arial"/>
                <a:sym typeface="Arial"/>
              </a:defRPr>
            </a:lvl3pPr>
            <a:lvl4pPr marL="0" marR="0" lvl="3" indent="0" algn="l">
              <a:spcBef>
                <a:spcPts val="0"/>
              </a:spcBef>
              <a:spcAft>
                <a:spcPts val="0"/>
              </a:spcAft>
              <a:buNone/>
              <a:defRPr sz="1050" b="1">
                <a:solidFill>
                  <a:srgbClr val="FFFFFF"/>
                </a:solidFill>
                <a:latin typeface="Arial"/>
                <a:ea typeface="Arial"/>
                <a:cs typeface="Arial"/>
                <a:sym typeface="Arial"/>
              </a:defRPr>
            </a:lvl4pPr>
            <a:lvl5pPr marL="0" marR="0" lvl="4" indent="0" algn="l">
              <a:spcBef>
                <a:spcPts val="0"/>
              </a:spcBef>
              <a:spcAft>
                <a:spcPts val="0"/>
              </a:spcAft>
              <a:buNone/>
              <a:defRPr sz="1050" b="1">
                <a:solidFill>
                  <a:srgbClr val="FFFFFF"/>
                </a:solidFill>
                <a:latin typeface="Arial"/>
                <a:ea typeface="Arial"/>
                <a:cs typeface="Arial"/>
                <a:sym typeface="Arial"/>
              </a:defRPr>
            </a:lvl5pPr>
            <a:lvl6pPr marL="0" marR="0" lvl="5" indent="0" algn="l">
              <a:spcBef>
                <a:spcPts val="0"/>
              </a:spcBef>
              <a:spcAft>
                <a:spcPts val="0"/>
              </a:spcAft>
              <a:buNone/>
              <a:defRPr sz="1050" b="1">
                <a:solidFill>
                  <a:srgbClr val="FFFFFF"/>
                </a:solidFill>
                <a:latin typeface="Arial"/>
                <a:ea typeface="Arial"/>
                <a:cs typeface="Arial"/>
                <a:sym typeface="Arial"/>
              </a:defRPr>
            </a:lvl6pPr>
            <a:lvl7pPr marL="0" marR="0" lvl="6" indent="0" algn="l">
              <a:spcBef>
                <a:spcPts val="0"/>
              </a:spcBef>
              <a:spcAft>
                <a:spcPts val="0"/>
              </a:spcAft>
              <a:buNone/>
              <a:defRPr sz="1050" b="1">
                <a:solidFill>
                  <a:srgbClr val="FFFFFF"/>
                </a:solidFill>
                <a:latin typeface="Arial"/>
                <a:ea typeface="Arial"/>
                <a:cs typeface="Arial"/>
                <a:sym typeface="Arial"/>
              </a:defRPr>
            </a:lvl7pPr>
            <a:lvl8pPr marL="0" marR="0" lvl="7" indent="0" algn="l">
              <a:spcBef>
                <a:spcPts val="0"/>
              </a:spcBef>
              <a:spcAft>
                <a:spcPts val="0"/>
              </a:spcAft>
              <a:buNone/>
              <a:defRPr sz="1050" b="1">
                <a:solidFill>
                  <a:srgbClr val="FFFFFF"/>
                </a:solidFill>
                <a:latin typeface="Arial"/>
                <a:ea typeface="Arial"/>
                <a:cs typeface="Arial"/>
                <a:sym typeface="Arial"/>
              </a:defRPr>
            </a:lvl8pPr>
            <a:lvl9pPr marL="0" marR="0" lvl="8" indent="0" algn="l">
              <a:spcBef>
                <a:spcPts val="0"/>
              </a:spcBef>
              <a:spcAft>
                <a:spcPts val="0"/>
              </a:spcAft>
              <a:buNone/>
              <a:defRPr sz="1050" b="1">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92"/>
        <p:cNvGrpSpPr/>
        <p:nvPr/>
      </p:nvGrpSpPr>
      <p:grpSpPr>
        <a:xfrm>
          <a:off x="0" y="0"/>
          <a:ext cx="0" cy="0"/>
          <a:chOff x="0" y="0"/>
          <a:chExt cx="0" cy="0"/>
        </a:xfrm>
      </p:grpSpPr>
      <p:sp>
        <p:nvSpPr>
          <p:cNvPr id="93" name="Google Shape;93;p84"/>
          <p:cNvSpPr txBox="1">
            <a:spLocks noGrp="1"/>
          </p:cNvSpPr>
          <p:nvPr>
            <p:ph type="title"/>
          </p:nvPr>
        </p:nvSpPr>
        <p:spPr>
          <a:xfrm>
            <a:off x="457201" y="594360"/>
            <a:ext cx="2142680" cy="94869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SzPts val="1400"/>
              <a:buNone/>
              <a:defRPr sz="1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84"/>
          <p:cNvSpPr>
            <a:spLocks noGrp="1"/>
          </p:cNvSpPr>
          <p:nvPr>
            <p:ph type="pic" idx="2"/>
          </p:nvPr>
        </p:nvSpPr>
        <p:spPr>
          <a:xfrm>
            <a:off x="2858610" y="628651"/>
            <a:ext cx="5904390" cy="4125342"/>
          </a:xfrm>
          <a:prstGeom prst="rect">
            <a:avLst/>
          </a:prstGeom>
          <a:solidFill>
            <a:schemeClr val="lt2"/>
          </a:solidFill>
          <a:ln w="76200" cap="flat" cmpd="sng">
            <a:solidFill>
              <a:srgbClr val="FFFFFF"/>
            </a:solidFill>
            <a:prstDash val="solid"/>
            <a:miter lim="800000"/>
            <a:headEnd type="none" w="sm" len="sm"/>
            <a:tailEnd type="none" w="sm" len="sm"/>
          </a:ln>
          <a:effectLst>
            <a:outerShdw blurRad="50800" dist="12700" dir="5400000" algn="t" rotWithShape="0">
              <a:srgbClr val="000000">
                <a:alpha val="58823"/>
              </a:srgbClr>
            </a:outerShdw>
          </a:effectLst>
        </p:spPr>
      </p:sp>
      <p:sp>
        <p:nvSpPr>
          <p:cNvPr id="95" name="Google Shape;95;p84"/>
          <p:cNvSpPr txBox="1">
            <a:spLocks noGrp="1"/>
          </p:cNvSpPr>
          <p:nvPr>
            <p:ph type="body" idx="1"/>
          </p:nvPr>
        </p:nvSpPr>
        <p:spPr>
          <a:xfrm>
            <a:off x="457200" y="1600200"/>
            <a:ext cx="2139696" cy="3182112"/>
          </a:xfrm>
          <a:prstGeom prst="rect">
            <a:avLst/>
          </a:prstGeom>
          <a:noFill/>
          <a:ln>
            <a:noFill/>
          </a:ln>
        </p:spPr>
        <p:txBody>
          <a:bodyPr spcFirstLastPara="1" wrap="square" lIns="91425" tIns="45700" rIns="91425" bIns="45700" anchor="t" anchorCtr="0">
            <a:noAutofit/>
          </a:bodyPr>
          <a:lstStyle>
            <a:lvl1pPr marL="457200" lvl="0" indent="-228600" algn="l">
              <a:spcBef>
                <a:spcPts val="210"/>
              </a:spcBef>
              <a:spcAft>
                <a:spcPts val="0"/>
              </a:spcAft>
              <a:buSzPts val="893"/>
              <a:buNone/>
              <a:defRPr sz="1050"/>
            </a:lvl1pPr>
            <a:lvl2pPr marL="914400" lvl="1" indent="-228600" algn="l">
              <a:spcBef>
                <a:spcPts val="180"/>
              </a:spcBef>
              <a:spcAft>
                <a:spcPts val="0"/>
              </a:spcAft>
              <a:buSzPts val="765"/>
              <a:buNone/>
              <a:defRPr sz="900"/>
            </a:lvl2pPr>
            <a:lvl3pPr marL="1371600" lvl="2" indent="-228600" algn="l">
              <a:spcBef>
                <a:spcPts val="150"/>
              </a:spcBef>
              <a:spcAft>
                <a:spcPts val="0"/>
              </a:spcAft>
              <a:buSzPts val="675"/>
              <a:buNone/>
              <a:defRPr sz="750"/>
            </a:lvl3pPr>
            <a:lvl4pPr marL="1828800" lvl="3" indent="-228600" algn="l">
              <a:spcBef>
                <a:spcPts val="135"/>
              </a:spcBef>
              <a:spcAft>
                <a:spcPts val="0"/>
              </a:spcAft>
              <a:buSzPts val="675"/>
              <a:buNone/>
              <a:defRPr sz="675"/>
            </a:lvl4pPr>
            <a:lvl5pPr marL="2286000" lvl="4" indent="-228600" algn="l">
              <a:spcBef>
                <a:spcPts val="135"/>
              </a:spcBef>
              <a:spcAft>
                <a:spcPts val="0"/>
              </a:spcAft>
              <a:buSzPts val="675"/>
              <a:buNone/>
              <a:defRPr sz="675"/>
            </a:lvl5pPr>
            <a:lvl6pPr marL="2743200" lvl="5" indent="-228600" algn="l">
              <a:spcBef>
                <a:spcPts val="135"/>
              </a:spcBef>
              <a:spcAft>
                <a:spcPts val="0"/>
              </a:spcAft>
              <a:buSzPts val="675"/>
              <a:buNone/>
              <a:defRPr sz="675"/>
            </a:lvl6pPr>
            <a:lvl7pPr marL="3200400" lvl="6" indent="-228600" algn="l">
              <a:spcBef>
                <a:spcPts val="135"/>
              </a:spcBef>
              <a:spcAft>
                <a:spcPts val="0"/>
              </a:spcAft>
              <a:buSzPts val="675"/>
              <a:buNone/>
              <a:defRPr sz="675"/>
            </a:lvl7pPr>
            <a:lvl8pPr marL="3657600" lvl="7" indent="-228600" algn="l">
              <a:spcBef>
                <a:spcPts val="135"/>
              </a:spcBef>
              <a:spcAft>
                <a:spcPts val="0"/>
              </a:spcAft>
              <a:buSzPts val="675"/>
              <a:buNone/>
              <a:defRPr sz="675"/>
            </a:lvl8pPr>
            <a:lvl9pPr marL="4114800" lvl="8" indent="-228600" algn="l">
              <a:spcBef>
                <a:spcPts val="135"/>
              </a:spcBef>
              <a:spcAft>
                <a:spcPts val="0"/>
              </a:spcAft>
              <a:buSzPts val="675"/>
              <a:buNone/>
              <a:defRPr sz="675"/>
            </a:lvl9pPr>
          </a:lstStyle>
          <a:p>
            <a:endParaRPr/>
          </a:p>
        </p:txBody>
      </p:sp>
      <p:sp>
        <p:nvSpPr>
          <p:cNvPr id="96" name="Google Shape;96;p84"/>
          <p:cNvSpPr txBox="1">
            <a:spLocks noGrp="1"/>
          </p:cNvSpPr>
          <p:nvPr>
            <p:ph type="dt" idx="10"/>
          </p:nvPr>
        </p:nvSpPr>
        <p:spPr>
          <a:xfrm>
            <a:off x="457200" y="14289"/>
            <a:ext cx="2895600" cy="2464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84"/>
          <p:cNvSpPr txBox="1">
            <a:spLocks noGrp="1"/>
          </p:cNvSpPr>
          <p:nvPr>
            <p:ph type="ftr" idx="11"/>
          </p:nvPr>
        </p:nvSpPr>
        <p:spPr>
          <a:xfrm>
            <a:off x="3429000" y="14289"/>
            <a:ext cx="4114800" cy="24646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84"/>
          <p:cNvSpPr txBox="1">
            <a:spLocks noGrp="1"/>
          </p:cNvSpPr>
          <p:nvPr>
            <p:ph type="sldNum" idx="12"/>
          </p:nvPr>
        </p:nvSpPr>
        <p:spPr>
          <a:xfrm>
            <a:off x="7620000" y="14289"/>
            <a:ext cx="1066800" cy="246460"/>
          </a:xfrm>
          <a:prstGeom prst="rect">
            <a:avLst/>
          </a:prstGeom>
          <a:noFill/>
          <a:ln>
            <a:noFill/>
          </a:ln>
        </p:spPr>
        <p:txBody>
          <a:bodyPr spcFirstLastPara="1" wrap="square" lIns="91425" tIns="45700" rIns="91425" bIns="45700" anchor="ctr" anchorCtr="0">
            <a:noAutofit/>
          </a:bodyPr>
          <a:lstStyle>
            <a:lvl1pPr marL="0" marR="0" lvl="0" indent="0" algn="l">
              <a:spcBef>
                <a:spcPts val="0"/>
              </a:spcBef>
              <a:spcAft>
                <a:spcPts val="0"/>
              </a:spcAft>
              <a:buNone/>
              <a:defRPr sz="1050" b="1">
                <a:solidFill>
                  <a:srgbClr val="FFFFFF"/>
                </a:solidFill>
                <a:latin typeface="Arial"/>
                <a:ea typeface="Arial"/>
                <a:cs typeface="Arial"/>
                <a:sym typeface="Arial"/>
              </a:defRPr>
            </a:lvl1pPr>
            <a:lvl2pPr marL="0" marR="0" lvl="1" indent="0" algn="l">
              <a:spcBef>
                <a:spcPts val="0"/>
              </a:spcBef>
              <a:spcAft>
                <a:spcPts val="0"/>
              </a:spcAft>
              <a:buNone/>
              <a:defRPr sz="1050" b="1">
                <a:solidFill>
                  <a:srgbClr val="FFFFFF"/>
                </a:solidFill>
                <a:latin typeface="Arial"/>
                <a:ea typeface="Arial"/>
                <a:cs typeface="Arial"/>
                <a:sym typeface="Arial"/>
              </a:defRPr>
            </a:lvl2pPr>
            <a:lvl3pPr marL="0" marR="0" lvl="2" indent="0" algn="l">
              <a:spcBef>
                <a:spcPts val="0"/>
              </a:spcBef>
              <a:spcAft>
                <a:spcPts val="0"/>
              </a:spcAft>
              <a:buNone/>
              <a:defRPr sz="1050" b="1">
                <a:solidFill>
                  <a:srgbClr val="FFFFFF"/>
                </a:solidFill>
                <a:latin typeface="Arial"/>
                <a:ea typeface="Arial"/>
                <a:cs typeface="Arial"/>
                <a:sym typeface="Arial"/>
              </a:defRPr>
            </a:lvl3pPr>
            <a:lvl4pPr marL="0" marR="0" lvl="3" indent="0" algn="l">
              <a:spcBef>
                <a:spcPts val="0"/>
              </a:spcBef>
              <a:spcAft>
                <a:spcPts val="0"/>
              </a:spcAft>
              <a:buNone/>
              <a:defRPr sz="1050" b="1">
                <a:solidFill>
                  <a:srgbClr val="FFFFFF"/>
                </a:solidFill>
                <a:latin typeface="Arial"/>
                <a:ea typeface="Arial"/>
                <a:cs typeface="Arial"/>
                <a:sym typeface="Arial"/>
              </a:defRPr>
            </a:lvl4pPr>
            <a:lvl5pPr marL="0" marR="0" lvl="4" indent="0" algn="l">
              <a:spcBef>
                <a:spcPts val="0"/>
              </a:spcBef>
              <a:spcAft>
                <a:spcPts val="0"/>
              </a:spcAft>
              <a:buNone/>
              <a:defRPr sz="1050" b="1">
                <a:solidFill>
                  <a:srgbClr val="FFFFFF"/>
                </a:solidFill>
                <a:latin typeface="Arial"/>
                <a:ea typeface="Arial"/>
                <a:cs typeface="Arial"/>
                <a:sym typeface="Arial"/>
              </a:defRPr>
            </a:lvl5pPr>
            <a:lvl6pPr marL="0" marR="0" lvl="5" indent="0" algn="l">
              <a:spcBef>
                <a:spcPts val="0"/>
              </a:spcBef>
              <a:spcAft>
                <a:spcPts val="0"/>
              </a:spcAft>
              <a:buNone/>
              <a:defRPr sz="1050" b="1">
                <a:solidFill>
                  <a:srgbClr val="FFFFFF"/>
                </a:solidFill>
                <a:latin typeface="Arial"/>
                <a:ea typeface="Arial"/>
                <a:cs typeface="Arial"/>
                <a:sym typeface="Arial"/>
              </a:defRPr>
            </a:lvl6pPr>
            <a:lvl7pPr marL="0" marR="0" lvl="6" indent="0" algn="l">
              <a:spcBef>
                <a:spcPts val="0"/>
              </a:spcBef>
              <a:spcAft>
                <a:spcPts val="0"/>
              </a:spcAft>
              <a:buNone/>
              <a:defRPr sz="1050" b="1">
                <a:solidFill>
                  <a:srgbClr val="FFFFFF"/>
                </a:solidFill>
                <a:latin typeface="Arial"/>
                <a:ea typeface="Arial"/>
                <a:cs typeface="Arial"/>
                <a:sym typeface="Arial"/>
              </a:defRPr>
            </a:lvl7pPr>
            <a:lvl8pPr marL="0" marR="0" lvl="7" indent="0" algn="l">
              <a:spcBef>
                <a:spcPts val="0"/>
              </a:spcBef>
              <a:spcAft>
                <a:spcPts val="0"/>
              </a:spcAft>
              <a:buNone/>
              <a:defRPr sz="1050" b="1">
                <a:solidFill>
                  <a:srgbClr val="FFFFFF"/>
                </a:solidFill>
                <a:latin typeface="Arial"/>
                <a:ea typeface="Arial"/>
                <a:cs typeface="Arial"/>
                <a:sym typeface="Arial"/>
              </a:defRPr>
            </a:lvl8pPr>
            <a:lvl9pPr marL="0" marR="0" lvl="8" indent="0" algn="l">
              <a:spcBef>
                <a:spcPts val="0"/>
              </a:spcBef>
              <a:spcAft>
                <a:spcPts val="0"/>
              </a:spcAft>
              <a:buNone/>
              <a:defRPr sz="1050" b="1">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9"/>
        <p:cNvGrpSpPr/>
        <p:nvPr/>
      </p:nvGrpSpPr>
      <p:grpSpPr>
        <a:xfrm>
          <a:off x="0" y="0"/>
          <a:ext cx="0" cy="0"/>
          <a:chOff x="0" y="0"/>
          <a:chExt cx="0" cy="0"/>
        </a:xfrm>
      </p:grpSpPr>
      <p:sp>
        <p:nvSpPr>
          <p:cNvPr id="100" name="Google Shape;100;p85"/>
          <p:cNvSpPr txBox="1">
            <a:spLocks noGrp="1"/>
          </p:cNvSpPr>
          <p:nvPr>
            <p:ph type="title"/>
          </p:nvPr>
        </p:nvSpPr>
        <p:spPr>
          <a:xfrm>
            <a:off x="457200" y="400050"/>
            <a:ext cx="8229600" cy="74295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85"/>
          <p:cNvSpPr txBox="1">
            <a:spLocks noGrp="1"/>
          </p:cNvSpPr>
          <p:nvPr>
            <p:ph type="body" idx="1"/>
          </p:nvPr>
        </p:nvSpPr>
        <p:spPr>
          <a:xfrm rot="5400000">
            <a:off x="2743200" y="-1085850"/>
            <a:ext cx="3657600" cy="8229600"/>
          </a:xfrm>
          <a:prstGeom prst="rect">
            <a:avLst/>
          </a:prstGeom>
          <a:noFill/>
          <a:ln>
            <a:noFill/>
          </a:ln>
        </p:spPr>
        <p:txBody>
          <a:bodyPr spcFirstLastPara="1" wrap="square" lIns="91425" tIns="45700" rIns="91425" bIns="45700" anchor="t" anchorCtr="0">
            <a:noAutofit/>
          </a:bodyPr>
          <a:lstStyle>
            <a:lvl1pPr marL="457200" lvl="0" indent="-325755" algn="l">
              <a:spcBef>
                <a:spcPts val="360"/>
              </a:spcBef>
              <a:spcAft>
                <a:spcPts val="0"/>
              </a:spcAft>
              <a:buSzPts val="1530"/>
              <a:buChar char="•"/>
              <a:defRPr/>
            </a:lvl1pPr>
            <a:lvl2pPr marL="914400" lvl="1" indent="-325755" algn="l">
              <a:spcBef>
                <a:spcPts val="360"/>
              </a:spcBef>
              <a:spcAft>
                <a:spcPts val="0"/>
              </a:spcAft>
              <a:buSzPts val="1530"/>
              <a:buChar char="•"/>
              <a:defRPr/>
            </a:lvl2pPr>
            <a:lvl3pPr marL="1371600" lvl="2" indent="-331469" algn="l">
              <a:spcBef>
                <a:spcPts val="360"/>
              </a:spcBef>
              <a:spcAft>
                <a:spcPts val="0"/>
              </a:spcAft>
              <a:buSzPts val="162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endParaRPr/>
          </a:p>
        </p:txBody>
      </p:sp>
      <p:sp>
        <p:nvSpPr>
          <p:cNvPr id="102" name="Google Shape;102;p85"/>
          <p:cNvSpPr txBox="1">
            <a:spLocks noGrp="1"/>
          </p:cNvSpPr>
          <p:nvPr>
            <p:ph type="dt" idx="10"/>
          </p:nvPr>
        </p:nvSpPr>
        <p:spPr>
          <a:xfrm>
            <a:off x="457200" y="14289"/>
            <a:ext cx="2895600" cy="24646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85"/>
          <p:cNvSpPr txBox="1">
            <a:spLocks noGrp="1"/>
          </p:cNvSpPr>
          <p:nvPr>
            <p:ph type="ftr" idx="11"/>
          </p:nvPr>
        </p:nvSpPr>
        <p:spPr>
          <a:xfrm>
            <a:off x="3429000" y="14289"/>
            <a:ext cx="4114800" cy="24646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85"/>
          <p:cNvSpPr txBox="1">
            <a:spLocks noGrp="1"/>
          </p:cNvSpPr>
          <p:nvPr>
            <p:ph type="sldNum" idx="12"/>
          </p:nvPr>
        </p:nvSpPr>
        <p:spPr>
          <a:xfrm>
            <a:off x="7620000" y="14289"/>
            <a:ext cx="1066800" cy="246460"/>
          </a:xfrm>
          <a:prstGeom prst="rect">
            <a:avLst/>
          </a:prstGeom>
          <a:noFill/>
          <a:ln>
            <a:noFill/>
          </a:ln>
        </p:spPr>
        <p:txBody>
          <a:bodyPr spcFirstLastPara="1" wrap="square" lIns="91425" tIns="45700" rIns="91425" bIns="45700" anchor="ctr" anchorCtr="0">
            <a:noAutofit/>
          </a:bodyPr>
          <a:lstStyle>
            <a:lvl1pPr marL="0" marR="0" lvl="0" indent="0" algn="l">
              <a:spcBef>
                <a:spcPts val="0"/>
              </a:spcBef>
              <a:spcAft>
                <a:spcPts val="0"/>
              </a:spcAft>
              <a:buNone/>
              <a:defRPr sz="1050" b="1">
                <a:solidFill>
                  <a:srgbClr val="FFFFFF"/>
                </a:solidFill>
                <a:latin typeface="Arial"/>
                <a:ea typeface="Arial"/>
                <a:cs typeface="Arial"/>
                <a:sym typeface="Arial"/>
              </a:defRPr>
            </a:lvl1pPr>
            <a:lvl2pPr marL="0" marR="0" lvl="1" indent="0" algn="l">
              <a:spcBef>
                <a:spcPts val="0"/>
              </a:spcBef>
              <a:spcAft>
                <a:spcPts val="0"/>
              </a:spcAft>
              <a:buNone/>
              <a:defRPr sz="1050" b="1">
                <a:solidFill>
                  <a:srgbClr val="FFFFFF"/>
                </a:solidFill>
                <a:latin typeface="Arial"/>
                <a:ea typeface="Arial"/>
                <a:cs typeface="Arial"/>
                <a:sym typeface="Arial"/>
              </a:defRPr>
            </a:lvl2pPr>
            <a:lvl3pPr marL="0" marR="0" lvl="2" indent="0" algn="l">
              <a:spcBef>
                <a:spcPts val="0"/>
              </a:spcBef>
              <a:spcAft>
                <a:spcPts val="0"/>
              </a:spcAft>
              <a:buNone/>
              <a:defRPr sz="1050" b="1">
                <a:solidFill>
                  <a:srgbClr val="FFFFFF"/>
                </a:solidFill>
                <a:latin typeface="Arial"/>
                <a:ea typeface="Arial"/>
                <a:cs typeface="Arial"/>
                <a:sym typeface="Arial"/>
              </a:defRPr>
            </a:lvl3pPr>
            <a:lvl4pPr marL="0" marR="0" lvl="3" indent="0" algn="l">
              <a:spcBef>
                <a:spcPts val="0"/>
              </a:spcBef>
              <a:spcAft>
                <a:spcPts val="0"/>
              </a:spcAft>
              <a:buNone/>
              <a:defRPr sz="1050" b="1">
                <a:solidFill>
                  <a:srgbClr val="FFFFFF"/>
                </a:solidFill>
                <a:latin typeface="Arial"/>
                <a:ea typeface="Arial"/>
                <a:cs typeface="Arial"/>
                <a:sym typeface="Arial"/>
              </a:defRPr>
            </a:lvl4pPr>
            <a:lvl5pPr marL="0" marR="0" lvl="4" indent="0" algn="l">
              <a:spcBef>
                <a:spcPts val="0"/>
              </a:spcBef>
              <a:spcAft>
                <a:spcPts val="0"/>
              </a:spcAft>
              <a:buNone/>
              <a:defRPr sz="1050" b="1">
                <a:solidFill>
                  <a:srgbClr val="FFFFFF"/>
                </a:solidFill>
                <a:latin typeface="Arial"/>
                <a:ea typeface="Arial"/>
                <a:cs typeface="Arial"/>
                <a:sym typeface="Arial"/>
              </a:defRPr>
            </a:lvl5pPr>
            <a:lvl6pPr marL="0" marR="0" lvl="5" indent="0" algn="l">
              <a:spcBef>
                <a:spcPts val="0"/>
              </a:spcBef>
              <a:spcAft>
                <a:spcPts val="0"/>
              </a:spcAft>
              <a:buNone/>
              <a:defRPr sz="1050" b="1">
                <a:solidFill>
                  <a:srgbClr val="FFFFFF"/>
                </a:solidFill>
                <a:latin typeface="Arial"/>
                <a:ea typeface="Arial"/>
                <a:cs typeface="Arial"/>
                <a:sym typeface="Arial"/>
              </a:defRPr>
            </a:lvl6pPr>
            <a:lvl7pPr marL="0" marR="0" lvl="6" indent="0" algn="l">
              <a:spcBef>
                <a:spcPts val="0"/>
              </a:spcBef>
              <a:spcAft>
                <a:spcPts val="0"/>
              </a:spcAft>
              <a:buNone/>
              <a:defRPr sz="1050" b="1">
                <a:solidFill>
                  <a:srgbClr val="FFFFFF"/>
                </a:solidFill>
                <a:latin typeface="Arial"/>
                <a:ea typeface="Arial"/>
                <a:cs typeface="Arial"/>
                <a:sym typeface="Arial"/>
              </a:defRPr>
            </a:lvl7pPr>
            <a:lvl8pPr marL="0" marR="0" lvl="7" indent="0" algn="l">
              <a:spcBef>
                <a:spcPts val="0"/>
              </a:spcBef>
              <a:spcAft>
                <a:spcPts val="0"/>
              </a:spcAft>
              <a:buNone/>
              <a:defRPr sz="1050" b="1">
                <a:solidFill>
                  <a:srgbClr val="FFFFFF"/>
                </a:solidFill>
                <a:latin typeface="Arial"/>
                <a:ea typeface="Arial"/>
                <a:cs typeface="Arial"/>
                <a:sym typeface="Arial"/>
              </a:defRPr>
            </a:lvl8pPr>
            <a:lvl9pPr marL="0" marR="0" lvl="8" indent="0" algn="l">
              <a:spcBef>
                <a:spcPts val="0"/>
              </a:spcBef>
              <a:spcAft>
                <a:spcPts val="0"/>
              </a:spcAft>
              <a:buNone/>
              <a:defRPr sz="1050" b="1">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1"/>
          <p:cNvSpPr/>
          <p:nvPr/>
        </p:nvSpPr>
        <p:spPr>
          <a:xfrm>
            <a:off x="0" y="165497"/>
            <a:ext cx="9144000" cy="17145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1" name="Google Shape;11;p71"/>
          <p:cNvSpPr txBox="1">
            <a:spLocks noGrp="1"/>
          </p:cNvSpPr>
          <p:nvPr>
            <p:ph type="title"/>
          </p:nvPr>
        </p:nvSpPr>
        <p:spPr>
          <a:xfrm>
            <a:off x="457200" y="400050"/>
            <a:ext cx="8229600" cy="742950"/>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SzPts val="1400"/>
              <a:buNone/>
              <a:defRPr sz="3000" b="0" i="0" u="none" strike="noStrike" cap="none">
                <a:solidFill>
                  <a:schemeClr val="dk2"/>
                </a:solidFill>
                <a:latin typeface="Arial"/>
                <a:ea typeface="Arial"/>
                <a:cs typeface="Arial"/>
                <a:sym typeface="Arial"/>
              </a:defRPr>
            </a:lvl1pPr>
            <a:lvl2pPr marR="0" lvl="1" algn="l" rtl="0">
              <a:spcBef>
                <a:spcPts val="0"/>
              </a:spcBef>
              <a:spcAft>
                <a:spcPts val="0"/>
              </a:spcAft>
              <a:buSzPts val="1400"/>
              <a:buNone/>
              <a:defRPr sz="3000" b="0" i="0" u="none" strike="noStrike" cap="none">
                <a:solidFill>
                  <a:schemeClr val="dk2"/>
                </a:solidFill>
                <a:latin typeface="Arial"/>
                <a:ea typeface="Arial"/>
                <a:cs typeface="Arial"/>
                <a:sym typeface="Arial"/>
              </a:defRPr>
            </a:lvl2pPr>
            <a:lvl3pPr marR="0" lvl="2" algn="l" rtl="0">
              <a:spcBef>
                <a:spcPts val="0"/>
              </a:spcBef>
              <a:spcAft>
                <a:spcPts val="0"/>
              </a:spcAft>
              <a:buSzPts val="1400"/>
              <a:buNone/>
              <a:defRPr sz="3000" b="0" i="0" u="none" strike="noStrike" cap="none">
                <a:solidFill>
                  <a:schemeClr val="dk2"/>
                </a:solidFill>
                <a:latin typeface="Arial"/>
                <a:ea typeface="Arial"/>
                <a:cs typeface="Arial"/>
                <a:sym typeface="Arial"/>
              </a:defRPr>
            </a:lvl3pPr>
            <a:lvl4pPr marR="0" lvl="3" algn="l" rtl="0">
              <a:spcBef>
                <a:spcPts val="0"/>
              </a:spcBef>
              <a:spcAft>
                <a:spcPts val="0"/>
              </a:spcAft>
              <a:buSzPts val="1400"/>
              <a:buNone/>
              <a:defRPr sz="3000" b="0" i="0" u="none" strike="noStrike" cap="none">
                <a:solidFill>
                  <a:schemeClr val="dk2"/>
                </a:solidFill>
                <a:latin typeface="Arial"/>
                <a:ea typeface="Arial"/>
                <a:cs typeface="Arial"/>
                <a:sym typeface="Arial"/>
              </a:defRPr>
            </a:lvl4pPr>
            <a:lvl5pPr marR="0" lvl="4" algn="l" rtl="0">
              <a:spcBef>
                <a:spcPts val="0"/>
              </a:spcBef>
              <a:spcAft>
                <a:spcPts val="0"/>
              </a:spcAft>
              <a:buSzPts val="1400"/>
              <a:buNone/>
              <a:defRPr sz="3000" b="0" i="0" u="none" strike="noStrike" cap="none">
                <a:solidFill>
                  <a:schemeClr val="dk2"/>
                </a:solidFill>
                <a:latin typeface="Arial"/>
                <a:ea typeface="Arial"/>
                <a:cs typeface="Arial"/>
                <a:sym typeface="Arial"/>
              </a:defRPr>
            </a:lvl5pPr>
            <a:lvl6pPr marR="0" lvl="5" algn="l" rtl="0">
              <a:spcBef>
                <a:spcPts val="0"/>
              </a:spcBef>
              <a:spcAft>
                <a:spcPts val="0"/>
              </a:spcAft>
              <a:buSzPts val="1400"/>
              <a:buNone/>
              <a:defRPr sz="3000" b="0" i="0" u="none" strike="noStrike" cap="none">
                <a:solidFill>
                  <a:schemeClr val="dk2"/>
                </a:solidFill>
                <a:latin typeface="Arial"/>
                <a:ea typeface="Arial"/>
                <a:cs typeface="Arial"/>
                <a:sym typeface="Arial"/>
              </a:defRPr>
            </a:lvl6pPr>
            <a:lvl7pPr marR="0" lvl="6" algn="l" rtl="0">
              <a:spcBef>
                <a:spcPts val="0"/>
              </a:spcBef>
              <a:spcAft>
                <a:spcPts val="0"/>
              </a:spcAft>
              <a:buSzPts val="1400"/>
              <a:buNone/>
              <a:defRPr sz="3000" b="0" i="0" u="none" strike="noStrike" cap="none">
                <a:solidFill>
                  <a:schemeClr val="dk2"/>
                </a:solidFill>
                <a:latin typeface="Arial"/>
                <a:ea typeface="Arial"/>
                <a:cs typeface="Arial"/>
                <a:sym typeface="Arial"/>
              </a:defRPr>
            </a:lvl7pPr>
            <a:lvl8pPr marR="0" lvl="7" algn="l" rtl="0">
              <a:spcBef>
                <a:spcPts val="0"/>
              </a:spcBef>
              <a:spcAft>
                <a:spcPts val="0"/>
              </a:spcAft>
              <a:buSzPts val="1400"/>
              <a:buNone/>
              <a:defRPr sz="3000" b="0" i="0" u="none" strike="noStrike" cap="none">
                <a:solidFill>
                  <a:schemeClr val="dk2"/>
                </a:solidFill>
                <a:latin typeface="Arial"/>
                <a:ea typeface="Arial"/>
                <a:cs typeface="Arial"/>
                <a:sym typeface="Arial"/>
              </a:defRPr>
            </a:lvl8pPr>
            <a:lvl9pPr marR="0" lvl="8" algn="l" rtl="0">
              <a:spcBef>
                <a:spcPts val="0"/>
              </a:spcBef>
              <a:spcAft>
                <a:spcPts val="0"/>
              </a:spcAft>
              <a:buSzPts val="1400"/>
              <a:buNone/>
              <a:defRPr sz="3000" b="0" i="0" u="none" strike="noStrike" cap="none">
                <a:solidFill>
                  <a:schemeClr val="dk2"/>
                </a:solidFill>
                <a:latin typeface="Arial"/>
                <a:ea typeface="Arial"/>
                <a:cs typeface="Arial"/>
                <a:sym typeface="Arial"/>
              </a:defRPr>
            </a:lvl9pPr>
          </a:lstStyle>
          <a:p>
            <a:endParaRPr/>
          </a:p>
        </p:txBody>
      </p:sp>
      <p:sp>
        <p:nvSpPr>
          <p:cNvPr id="12" name="Google Shape;12;p71"/>
          <p:cNvSpPr txBox="1">
            <a:spLocks noGrp="1"/>
          </p:cNvSpPr>
          <p:nvPr>
            <p:ph type="body" idx="1"/>
          </p:nvPr>
        </p:nvSpPr>
        <p:spPr>
          <a:xfrm>
            <a:off x="457200" y="1200150"/>
            <a:ext cx="8229600" cy="3657600"/>
          </a:xfrm>
          <a:prstGeom prst="rect">
            <a:avLst/>
          </a:prstGeom>
          <a:noFill/>
          <a:ln>
            <a:noFill/>
          </a:ln>
        </p:spPr>
        <p:txBody>
          <a:bodyPr spcFirstLastPara="1" wrap="square" lIns="91425" tIns="45700" rIns="91425" bIns="45700" anchor="t" anchorCtr="0">
            <a:noAutofit/>
          </a:bodyPr>
          <a:lstStyle>
            <a:lvl1pPr marL="457200" marR="0" lvl="0" indent="-325755" algn="l" rtl="0">
              <a:spcBef>
                <a:spcPts val="360"/>
              </a:spcBef>
              <a:spcAft>
                <a:spcPts val="0"/>
              </a:spcAft>
              <a:buClr>
                <a:schemeClr val="accent1"/>
              </a:buClr>
              <a:buSzPts val="1530"/>
              <a:buFont typeface="Arial"/>
              <a:buChar char="•"/>
              <a:defRPr sz="1800" b="0" i="0" u="none" strike="noStrike" cap="none">
                <a:solidFill>
                  <a:schemeClr val="dk1"/>
                </a:solidFill>
                <a:latin typeface="Arial"/>
                <a:ea typeface="Arial"/>
                <a:cs typeface="Arial"/>
                <a:sym typeface="Arial"/>
              </a:defRPr>
            </a:lvl1pPr>
            <a:lvl2pPr marL="914400" marR="0" lvl="1" indent="-309562" algn="l" rtl="0">
              <a:spcBef>
                <a:spcPts val="300"/>
              </a:spcBef>
              <a:spcAft>
                <a:spcPts val="0"/>
              </a:spcAft>
              <a:buClr>
                <a:schemeClr val="accent1"/>
              </a:buClr>
              <a:buSzPts val="1275"/>
              <a:buFont typeface="Arial"/>
              <a:buChar char="•"/>
              <a:defRPr sz="1500" b="0" i="0" u="none" strike="noStrike" cap="none">
                <a:solidFill>
                  <a:schemeClr val="dk1"/>
                </a:solidFill>
                <a:latin typeface="Arial"/>
                <a:ea typeface="Arial"/>
                <a:cs typeface="Arial"/>
                <a:sym typeface="Arial"/>
              </a:defRPr>
            </a:lvl2pPr>
            <a:lvl3pPr marL="1371600" marR="0" lvl="2" indent="-331469" algn="l" rtl="0">
              <a:spcBef>
                <a:spcPts val="360"/>
              </a:spcBef>
              <a:spcAft>
                <a:spcPts val="0"/>
              </a:spcAft>
              <a:buClr>
                <a:schemeClr val="accent1"/>
              </a:buClr>
              <a:buSzPts val="1620"/>
              <a:buFont typeface="Arial"/>
              <a:buChar char="•"/>
              <a:defRPr sz="1800" b="0" i="0" u="none" strike="noStrike" cap="none">
                <a:solidFill>
                  <a:schemeClr val="dk1"/>
                </a:solidFill>
                <a:latin typeface="Arial"/>
                <a:ea typeface="Arial"/>
                <a:cs typeface="Arial"/>
                <a:sym typeface="Arial"/>
              </a:defRPr>
            </a:lvl3pPr>
            <a:lvl4pPr marL="1828800" marR="0" lvl="3" indent="-304800" algn="l" rtl="0">
              <a:spcBef>
                <a:spcPts val="240"/>
              </a:spcBef>
              <a:spcAft>
                <a:spcPts val="0"/>
              </a:spcAft>
              <a:buClr>
                <a:schemeClr val="accent1"/>
              </a:buClr>
              <a:buSzPts val="1200"/>
              <a:buFont typeface="Arial"/>
              <a:buChar char="•"/>
              <a:defRPr sz="1200" b="0" i="0" u="none" strike="noStrike" cap="none">
                <a:solidFill>
                  <a:schemeClr val="dk1"/>
                </a:solidFill>
                <a:latin typeface="Arial"/>
                <a:ea typeface="Arial"/>
                <a:cs typeface="Arial"/>
                <a:sym typeface="Arial"/>
              </a:defRPr>
            </a:lvl4pPr>
            <a:lvl5pPr marL="2286000" marR="0" lvl="4" indent="-295275" algn="l" rtl="0">
              <a:spcBef>
                <a:spcPts val="210"/>
              </a:spcBef>
              <a:spcAft>
                <a:spcPts val="0"/>
              </a:spcAft>
              <a:buClr>
                <a:schemeClr val="accent1"/>
              </a:buClr>
              <a:buSzPts val="1050"/>
              <a:buFont typeface="Arial"/>
              <a:buChar char="•"/>
              <a:defRPr sz="1050" b="0" i="0" u="none" strike="noStrike" cap="none">
                <a:solidFill>
                  <a:schemeClr val="dk1"/>
                </a:solidFill>
                <a:latin typeface="Arial"/>
                <a:ea typeface="Arial"/>
                <a:cs typeface="Arial"/>
                <a:sym typeface="Arial"/>
              </a:defRPr>
            </a:lvl5pPr>
            <a:lvl6pPr marL="2743200" marR="0" lvl="5" indent="-290512" algn="l" rtl="0">
              <a:spcBef>
                <a:spcPts val="195"/>
              </a:spcBef>
              <a:spcAft>
                <a:spcPts val="0"/>
              </a:spcAft>
              <a:buClr>
                <a:schemeClr val="accent1"/>
              </a:buClr>
              <a:buSzPts val="975"/>
              <a:buFont typeface="Arial"/>
              <a:buChar char="•"/>
              <a:defRPr sz="975" b="0" i="0" u="none" strike="noStrike" cap="none">
                <a:solidFill>
                  <a:schemeClr val="dk1"/>
                </a:solidFill>
                <a:latin typeface="Arial"/>
                <a:ea typeface="Arial"/>
                <a:cs typeface="Arial"/>
                <a:sym typeface="Arial"/>
              </a:defRPr>
            </a:lvl6pPr>
            <a:lvl7pPr marL="3200400" marR="0" lvl="6" indent="-290512" algn="l" rtl="0">
              <a:spcBef>
                <a:spcPts val="195"/>
              </a:spcBef>
              <a:spcAft>
                <a:spcPts val="0"/>
              </a:spcAft>
              <a:buClr>
                <a:schemeClr val="accent1"/>
              </a:buClr>
              <a:buSzPts val="975"/>
              <a:buFont typeface="Arial"/>
              <a:buChar char="•"/>
              <a:defRPr sz="975" b="0" i="0" u="none" strike="noStrike" cap="none">
                <a:solidFill>
                  <a:schemeClr val="dk1"/>
                </a:solidFill>
                <a:latin typeface="Arial"/>
                <a:ea typeface="Arial"/>
                <a:cs typeface="Arial"/>
                <a:sym typeface="Arial"/>
              </a:defRPr>
            </a:lvl7pPr>
            <a:lvl8pPr marL="3657600" marR="0" lvl="7" indent="-290512" algn="l" rtl="0">
              <a:spcBef>
                <a:spcPts val="195"/>
              </a:spcBef>
              <a:spcAft>
                <a:spcPts val="0"/>
              </a:spcAft>
              <a:buClr>
                <a:schemeClr val="accent1"/>
              </a:buClr>
              <a:buSzPts val="975"/>
              <a:buFont typeface="Arial"/>
              <a:buChar char="•"/>
              <a:defRPr sz="975" b="0" i="0" u="none" strike="noStrike" cap="none">
                <a:solidFill>
                  <a:schemeClr val="dk1"/>
                </a:solidFill>
                <a:latin typeface="Arial"/>
                <a:ea typeface="Arial"/>
                <a:cs typeface="Arial"/>
                <a:sym typeface="Arial"/>
              </a:defRPr>
            </a:lvl8pPr>
            <a:lvl9pPr marL="4114800" marR="0" lvl="8" indent="-290512" algn="l" rtl="0">
              <a:spcBef>
                <a:spcPts val="195"/>
              </a:spcBef>
              <a:spcAft>
                <a:spcPts val="0"/>
              </a:spcAft>
              <a:buClr>
                <a:schemeClr val="accent1"/>
              </a:buClr>
              <a:buSzPts val="975"/>
              <a:buFont typeface="Arial"/>
              <a:buChar char="•"/>
              <a:defRPr sz="975" b="0" i="0" u="none" strike="noStrike" cap="none">
                <a:solidFill>
                  <a:schemeClr val="dk1"/>
                </a:solidFill>
                <a:latin typeface="Arial"/>
                <a:ea typeface="Arial"/>
                <a:cs typeface="Arial"/>
                <a:sym typeface="Arial"/>
              </a:defRPr>
            </a:lvl9pPr>
          </a:lstStyle>
          <a:p>
            <a:endParaRPr/>
          </a:p>
        </p:txBody>
      </p:sp>
      <p:sp>
        <p:nvSpPr>
          <p:cNvPr id="13" name="Google Shape;13;p71"/>
          <p:cNvSpPr/>
          <p:nvPr/>
        </p:nvSpPr>
        <p:spPr>
          <a:xfrm>
            <a:off x="0" y="1"/>
            <a:ext cx="9144000" cy="273844"/>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4" name="Google Shape;14;p71"/>
          <p:cNvSpPr txBox="1">
            <a:spLocks noGrp="1"/>
          </p:cNvSpPr>
          <p:nvPr>
            <p:ph type="dt" idx="10"/>
          </p:nvPr>
        </p:nvSpPr>
        <p:spPr>
          <a:xfrm>
            <a:off x="457200" y="14289"/>
            <a:ext cx="2895600" cy="24646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FFFFFF"/>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5" name="Google Shape;15;p71"/>
          <p:cNvSpPr txBox="1">
            <a:spLocks noGrp="1"/>
          </p:cNvSpPr>
          <p:nvPr>
            <p:ph type="ftr" idx="11"/>
          </p:nvPr>
        </p:nvSpPr>
        <p:spPr>
          <a:xfrm>
            <a:off x="3429000" y="14289"/>
            <a:ext cx="4114800" cy="24646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FFFFFF"/>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6" name="Google Shape;16;p71"/>
          <p:cNvSpPr txBox="1">
            <a:spLocks noGrp="1"/>
          </p:cNvSpPr>
          <p:nvPr>
            <p:ph type="sldNum" idx="12"/>
          </p:nvPr>
        </p:nvSpPr>
        <p:spPr>
          <a:xfrm>
            <a:off x="7620000" y="14289"/>
            <a:ext cx="1066800" cy="246460"/>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spcAft>
                <a:spcPts val="0"/>
              </a:spcAft>
              <a:buNone/>
              <a:defRPr sz="1050" b="1" i="0" u="none" strike="noStrike" cap="none">
                <a:solidFill>
                  <a:srgbClr val="FFFFFF"/>
                </a:solidFill>
                <a:latin typeface="Arial"/>
                <a:ea typeface="Arial"/>
                <a:cs typeface="Arial"/>
                <a:sym typeface="Arial"/>
              </a:defRPr>
            </a:lvl1pPr>
            <a:lvl2pPr marL="0" marR="0" lvl="1" indent="0" algn="l" rtl="0">
              <a:spcBef>
                <a:spcPts val="0"/>
              </a:spcBef>
              <a:spcAft>
                <a:spcPts val="0"/>
              </a:spcAft>
              <a:buNone/>
              <a:defRPr sz="1050" b="1" i="0" u="none" strike="noStrike" cap="none">
                <a:solidFill>
                  <a:srgbClr val="FFFFFF"/>
                </a:solidFill>
                <a:latin typeface="Arial"/>
                <a:ea typeface="Arial"/>
                <a:cs typeface="Arial"/>
                <a:sym typeface="Arial"/>
              </a:defRPr>
            </a:lvl2pPr>
            <a:lvl3pPr marL="0" marR="0" lvl="2" indent="0" algn="l" rtl="0">
              <a:spcBef>
                <a:spcPts val="0"/>
              </a:spcBef>
              <a:spcAft>
                <a:spcPts val="0"/>
              </a:spcAft>
              <a:buNone/>
              <a:defRPr sz="1050" b="1" i="0" u="none" strike="noStrike" cap="none">
                <a:solidFill>
                  <a:srgbClr val="FFFFFF"/>
                </a:solidFill>
                <a:latin typeface="Arial"/>
                <a:ea typeface="Arial"/>
                <a:cs typeface="Arial"/>
                <a:sym typeface="Arial"/>
              </a:defRPr>
            </a:lvl3pPr>
            <a:lvl4pPr marL="0" marR="0" lvl="3" indent="0" algn="l" rtl="0">
              <a:spcBef>
                <a:spcPts val="0"/>
              </a:spcBef>
              <a:spcAft>
                <a:spcPts val="0"/>
              </a:spcAft>
              <a:buNone/>
              <a:defRPr sz="1050" b="1" i="0" u="none" strike="noStrike" cap="none">
                <a:solidFill>
                  <a:srgbClr val="FFFFFF"/>
                </a:solidFill>
                <a:latin typeface="Arial"/>
                <a:ea typeface="Arial"/>
                <a:cs typeface="Arial"/>
                <a:sym typeface="Arial"/>
              </a:defRPr>
            </a:lvl4pPr>
            <a:lvl5pPr marL="0" marR="0" lvl="4" indent="0" algn="l" rtl="0">
              <a:spcBef>
                <a:spcPts val="0"/>
              </a:spcBef>
              <a:spcAft>
                <a:spcPts val="0"/>
              </a:spcAft>
              <a:buNone/>
              <a:defRPr sz="1050" b="1" i="0" u="none" strike="noStrike" cap="none">
                <a:solidFill>
                  <a:srgbClr val="FFFFFF"/>
                </a:solidFill>
                <a:latin typeface="Arial"/>
                <a:ea typeface="Arial"/>
                <a:cs typeface="Arial"/>
                <a:sym typeface="Arial"/>
              </a:defRPr>
            </a:lvl5pPr>
            <a:lvl6pPr marL="0" marR="0" lvl="5" indent="0" algn="l" rtl="0">
              <a:spcBef>
                <a:spcPts val="0"/>
              </a:spcBef>
              <a:spcAft>
                <a:spcPts val="0"/>
              </a:spcAft>
              <a:buNone/>
              <a:defRPr sz="1050" b="1" i="0" u="none" strike="noStrike" cap="none">
                <a:solidFill>
                  <a:srgbClr val="FFFFFF"/>
                </a:solidFill>
                <a:latin typeface="Arial"/>
                <a:ea typeface="Arial"/>
                <a:cs typeface="Arial"/>
                <a:sym typeface="Arial"/>
              </a:defRPr>
            </a:lvl6pPr>
            <a:lvl7pPr marL="0" marR="0" lvl="6" indent="0" algn="l" rtl="0">
              <a:spcBef>
                <a:spcPts val="0"/>
              </a:spcBef>
              <a:spcAft>
                <a:spcPts val="0"/>
              </a:spcAft>
              <a:buNone/>
              <a:defRPr sz="1050" b="1" i="0" u="none" strike="noStrike" cap="none">
                <a:solidFill>
                  <a:srgbClr val="FFFFFF"/>
                </a:solidFill>
                <a:latin typeface="Arial"/>
                <a:ea typeface="Arial"/>
                <a:cs typeface="Arial"/>
                <a:sym typeface="Arial"/>
              </a:defRPr>
            </a:lvl7pPr>
            <a:lvl8pPr marL="0" marR="0" lvl="7" indent="0" algn="l" rtl="0">
              <a:spcBef>
                <a:spcPts val="0"/>
              </a:spcBef>
              <a:spcAft>
                <a:spcPts val="0"/>
              </a:spcAft>
              <a:buNone/>
              <a:defRPr sz="1050" b="1" i="0" u="none" strike="noStrike" cap="none">
                <a:solidFill>
                  <a:srgbClr val="FFFFFF"/>
                </a:solidFill>
                <a:latin typeface="Arial"/>
                <a:ea typeface="Arial"/>
                <a:cs typeface="Arial"/>
                <a:sym typeface="Arial"/>
              </a:defRPr>
            </a:lvl8pPr>
            <a:lvl9pPr marL="0" marR="0" lvl="8" indent="0" algn="l" rtl="0">
              <a:spcBef>
                <a:spcPts val="0"/>
              </a:spcBef>
              <a:spcAft>
                <a:spcPts val="0"/>
              </a:spcAft>
              <a:buNone/>
              <a:defRPr sz="1050" b="1" i="0" u="none" strike="noStrike" cap="none">
                <a:solidFill>
                  <a:srgbClr val="FFFFFF"/>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2" r:id="rId2"/>
    <p:sldLayoutId id="2147483653" r:id="rId3"/>
    <p:sldLayoutId id="2147483657" r:id="rId4"/>
    <p:sldLayoutId id="2147483658" r:id="rId5"/>
    <p:sldLayoutId id="2147483659" r:id="rId6"/>
    <p:sldLayoutId id="2147483660" r:id="rId7"/>
    <p:sldLayoutId id="2147483661" r:id="rId8"/>
    <p:sldLayoutId id="2147483662" r:id="rId9"/>
    <p:sldLayoutId id="214748366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2.png"/><Relationship Id="rId7"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jpg"/><Relationship Id="rId4" Type="http://schemas.openxmlformats.org/officeDocument/2006/relationships/image" Target="../media/image13.png"/><Relationship Id="rId9" Type="http://schemas.openxmlformats.org/officeDocument/2006/relationships/image" Target="../media/image15.png"/></Relationships>
</file>

<file path=ppt/slides/_rels/slide1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2.png"/><Relationship Id="rId7"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18.png"/><Relationship Id="rId5" Type="http://schemas.openxmlformats.org/officeDocument/2006/relationships/image" Target="../media/image14.png"/><Relationship Id="rId10" Type="http://schemas.openxmlformats.org/officeDocument/2006/relationships/image" Target="../media/image17.png"/><Relationship Id="rId4" Type="http://schemas.openxmlformats.org/officeDocument/2006/relationships/image" Target="../media/image13.png"/><Relationship Id="rId9" Type="http://schemas.openxmlformats.org/officeDocument/2006/relationships/image" Target="../media/image16.jpg"/></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hyperlink" Target="https://www.pcouncil.org/documents/2024/02/agenda-item-h-1-a-supplemental-cciea-team-report-2-appendix-e-developing-indicators-of-climate-change-and-variability.pdf/"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2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32.png"/><Relationship Id="rId4" Type="http://schemas.openxmlformats.org/officeDocument/2006/relationships/image" Target="../media/image31.png"/></Relationships>
</file>

<file path=ppt/slides/_rels/slide2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2"/>
        <p:cNvGrpSpPr/>
        <p:nvPr/>
      </p:nvGrpSpPr>
      <p:grpSpPr>
        <a:xfrm>
          <a:off x="0" y="0"/>
          <a:ext cx="0" cy="0"/>
          <a:chOff x="0" y="0"/>
          <a:chExt cx="0" cy="0"/>
        </a:xfrm>
      </p:grpSpPr>
      <p:sp>
        <p:nvSpPr>
          <p:cNvPr id="623" name="Google Shape;623;p31"/>
          <p:cNvSpPr/>
          <p:nvPr/>
        </p:nvSpPr>
        <p:spPr>
          <a:xfrm>
            <a:off x="-1912" y="288657"/>
            <a:ext cx="9145912" cy="54427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a:solidFill>
                  <a:srgbClr val="1F497D"/>
                </a:solidFill>
                <a:latin typeface="Calibri"/>
                <a:ea typeface="Calibri"/>
                <a:cs typeface="Calibri"/>
                <a:sym typeface="Calibri"/>
              </a:rPr>
              <a:t>Regional Fishery Management Councils</a:t>
            </a:r>
            <a:endParaRPr sz="2400">
              <a:solidFill>
                <a:srgbClr val="1F497D"/>
              </a:solidFill>
              <a:latin typeface="Arial"/>
              <a:ea typeface="Arial"/>
              <a:cs typeface="Arial"/>
              <a:sym typeface="Arial"/>
            </a:endParaRPr>
          </a:p>
        </p:txBody>
      </p:sp>
      <p:pic>
        <p:nvPicPr>
          <p:cNvPr id="624" name="Google Shape;624;p31"/>
          <p:cNvPicPr preferRelativeResize="0"/>
          <p:nvPr/>
        </p:nvPicPr>
        <p:blipFill rotWithShape="1">
          <a:blip r:embed="rId3">
            <a:alphaModFix/>
          </a:blip>
          <a:srcRect/>
          <a:stretch/>
        </p:blipFill>
        <p:spPr>
          <a:xfrm>
            <a:off x="317141" y="964595"/>
            <a:ext cx="4512311" cy="3718062"/>
          </a:xfrm>
          <a:prstGeom prst="rect">
            <a:avLst/>
          </a:prstGeom>
          <a:noFill/>
          <a:ln>
            <a:noFill/>
          </a:ln>
        </p:spPr>
      </p:pic>
      <p:sp>
        <p:nvSpPr>
          <p:cNvPr id="625" name="Google Shape;625;p31"/>
          <p:cNvSpPr txBox="1"/>
          <p:nvPr/>
        </p:nvSpPr>
        <p:spPr>
          <a:xfrm>
            <a:off x="4829452" y="964595"/>
            <a:ext cx="4193636" cy="28623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1F497D"/>
                </a:solidFill>
                <a:latin typeface="Calibri"/>
                <a:ea typeface="Calibri"/>
                <a:cs typeface="Calibri"/>
                <a:sym typeface="Calibri"/>
              </a:rPr>
              <a:t>Magnuson-Stevens (MSA) -  main law governing fishing in U.S. federal waters</a:t>
            </a:r>
            <a:endParaRPr/>
          </a:p>
          <a:p>
            <a:pPr marL="0" marR="0" lvl="0" indent="0" algn="l" rtl="0">
              <a:spcBef>
                <a:spcPts val="0"/>
              </a:spcBef>
              <a:spcAft>
                <a:spcPts val="0"/>
              </a:spcAft>
              <a:buNone/>
            </a:pPr>
            <a:endParaRPr sz="1800">
              <a:solidFill>
                <a:srgbClr val="1F497D"/>
              </a:solidFill>
              <a:latin typeface="Calibri"/>
              <a:ea typeface="Calibri"/>
              <a:cs typeface="Calibri"/>
              <a:sym typeface="Calibri"/>
            </a:endParaRPr>
          </a:p>
          <a:p>
            <a:pPr marL="0" marR="0" lvl="0" indent="0" algn="l" rtl="0">
              <a:spcBef>
                <a:spcPts val="0"/>
              </a:spcBef>
              <a:spcAft>
                <a:spcPts val="0"/>
              </a:spcAft>
              <a:buNone/>
            </a:pPr>
            <a:r>
              <a:rPr lang="en-US" sz="1800">
                <a:solidFill>
                  <a:srgbClr val="1F497D"/>
                </a:solidFill>
                <a:latin typeface="Calibri"/>
                <a:ea typeface="Calibri"/>
                <a:cs typeface="Calibri"/>
                <a:sym typeface="Calibri"/>
              </a:rPr>
              <a:t>Enduring legacy of MSA was the establishment of 8 regional FMCs</a:t>
            </a:r>
            <a:endParaRPr/>
          </a:p>
          <a:p>
            <a:pPr marL="0" marR="0" lvl="0" indent="0" algn="l" rtl="0">
              <a:spcBef>
                <a:spcPts val="0"/>
              </a:spcBef>
              <a:spcAft>
                <a:spcPts val="0"/>
              </a:spcAft>
              <a:buNone/>
            </a:pPr>
            <a:endParaRPr sz="1800">
              <a:solidFill>
                <a:srgbClr val="1F497D"/>
              </a:solidFill>
              <a:latin typeface="Calibri"/>
              <a:ea typeface="Calibri"/>
              <a:cs typeface="Calibri"/>
              <a:sym typeface="Calibri"/>
            </a:endParaRPr>
          </a:p>
          <a:p>
            <a:pPr marL="0" marR="0" lvl="0" indent="0" algn="l" rtl="0">
              <a:spcBef>
                <a:spcPts val="0"/>
              </a:spcBef>
              <a:spcAft>
                <a:spcPts val="0"/>
              </a:spcAft>
              <a:buNone/>
            </a:pPr>
            <a:r>
              <a:rPr lang="en-US" sz="1800">
                <a:solidFill>
                  <a:srgbClr val="1F497D"/>
                </a:solidFill>
                <a:latin typeface="Calibri"/>
                <a:ea typeface="Calibri"/>
                <a:cs typeface="Calibri"/>
                <a:sym typeface="Calibri"/>
              </a:rPr>
              <a:t>Quasi-governmental bodies made up of officials from U.S. states, territories, and Native American tribes, plus private citizens with fisheries-related expertise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41"/>
          <p:cNvSpPr txBox="1"/>
          <p:nvPr/>
        </p:nvSpPr>
        <p:spPr>
          <a:xfrm>
            <a:off x="173330" y="399814"/>
            <a:ext cx="5286372" cy="445200"/>
          </a:xfrm>
          <a:prstGeom prst="rect">
            <a:avLst/>
          </a:prstGeom>
          <a:noFill/>
          <a:ln>
            <a:noFill/>
          </a:ln>
        </p:spPr>
        <p:txBody>
          <a:bodyPr spcFirstLastPara="1" wrap="square" lIns="68575" tIns="34275" rIns="68575" bIns="34275" anchor="ctr" anchorCtr="0">
            <a:normAutofit/>
          </a:bodyPr>
          <a:lstStyle/>
          <a:p>
            <a:pPr marL="0" marR="0" lvl="0" indent="0" algn="l" rtl="0">
              <a:lnSpc>
                <a:spcPct val="90000"/>
              </a:lnSpc>
              <a:spcBef>
                <a:spcPts val="0"/>
              </a:spcBef>
              <a:spcAft>
                <a:spcPts val="0"/>
              </a:spcAft>
              <a:buClr>
                <a:schemeClr val="lt1"/>
              </a:buClr>
              <a:buSzPts val="2700"/>
              <a:buFont typeface="Calibri"/>
              <a:buNone/>
            </a:pPr>
            <a:r>
              <a:rPr lang="en-US" sz="2400">
                <a:solidFill>
                  <a:schemeClr val="dk2"/>
                </a:solidFill>
                <a:latin typeface="Arial"/>
                <a:ea typeface="Arial"/>
                <a:cs typeface="Arial"/>
                <a:sym typeface="Arial"/>
              </a:rPr>
              <a:t>How is the information delivered?</a:t>
            </a:r>
            <a:endParaRPr sz="2400">
              <a:solidFill>
                <a:schemeClr val="dk2"/>
              </a:solidFill>
              <a:latin typeface="Arial"/>
              <a:ea typeface="Arial"/>
              <a:cs typeface="Arial"/>
              <a:sym typeface="Arial"/>
            </a:endParaRPr>
          </a:p>
        </p:txBody>
      </p:sp>
      <p:sp>
        <p:nvSpPr>
          <p:cNvPr id="760" name="Google Shape;760;p41"/>
          <p:cNvSpPr txBox="1"/>
          <p:nvPr/>
        </p:nvSpPr>
        <p:spPr>
          <a:xfrm>
            <a:off x="4761438" y="755417"/>
            <a:ext cx="4066357" cy="640859"/>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2060"/>
              </a:buClr>
              <a:buSzPts val="1800"/>
              <a:buFont typeface="Calibri"/>
              <a:buNone/>
            </a:pPr>
            <a:r>
              <a:rPr lang="en-US" sz="1800">
                <a:solidFill>
                  <a:srgbClr val="002060"/>
                </a:solidFill>
                <a:latin typeface="Calibri"/>
                <a:ea typeface="Calibri"/>
                <a:cs typeface="Calibri"/>
                <a:sym typeface="Calibri"/>
              </a:rPr>
              <a:t>CCIEA website with: Infographics, current conditions, custom plotting tools</a:t>
            </a:r>
            <a:endParaRPr sz="1800">
              <a:solidFill>
                <a:srgbClr val="002060"/>
              </a:solidFill>
              <a:latin typeface="Calibri"/>
              <a:ea typeface="Calibri"/>
              <a:cs typeface="Calibri"/>
              <a:sym typeface="Calibri"/>
            </a:endParaRPr>
          </a:p>
        </p:txBody>
      </p:sp>
      <p:pic>
        <p:nvPicPr>
          <p:cNvPr id="761" name="Google Shape;761;p41" descr="Key takeaways from 2023-24 Ecosystem Status Report"/>
          <p:cNvPicPr preferRelativeResize="0"/>
          <p:nvPr/>
        </p:nvPicPr>
        <p:blipFill rotWithShape="1">
          <a:blip r:embed="rId3">
            <a:alphaModFix/>
          </a:blip>
          <a:srcRect/>
          <a:stretch/>
        </p:blipFill>
        <p:spPr>
          <a:xfrm>
            <a:off x="4761438" y="1450092"/>
            <a:ext cx="3971862" cy="3069123"/>
          </a:xfrm>
          <a:prstGeom prst="rect">
            <a:avLst/>
          </a:prstGeom>
          <a:noFill/>
          <a:ln>
            <a:noFill/>
          </a:ln>
        </p:spPr>
      </p:pic>
      <p:pic>
        <p:nvPicPr>
          <p:cNvPr id="762" name="Google Shape;762;p41"/>
          <p:cNvPicPr preferRelativeResize="0"/>
          <p:nvPr/>
        </p:nvPicPr>
        <p:blipFill rotWithShape="1">
          <a:blip r:embed="rId4">
            <a:alphaModFix/>
          </a:blip>
          <a:srcRect/>
          <a:stretch/>
        </p:blipFill>
        <p:spPr>
          <a:xfrm>
            <a:off x="410700" y="1691337"/>
            <a:ext cx="3440738" cy="2320009"/>
          </a:xfrm>
          <a:prstGeom prst="rect">
            <a:avLst/>
          </a:prstGeom>
          <a:noFill/>
          <a:ln>
            <a:noFill/>
          </a:ln>
        </p:spPr>
      </p:pic>
      <p:sp>
        <p:nvSpPr>
          <p:cNvPr id="763" name="Google Shape;763;p41"/>
          <p:cNvSpPr txBox="1"/>
          <p:nvPr/>
        </p:nvSpPr>
        <p:spPr>
          <a:xfrm>
            <a:off x="4698801" y="4519215"/>
            <a:ext cx="4232685"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rgbClr val="1F497D"/>
                </a:solidFill>
                <a:latin typeface="Arial"/>
                <a:ea typeface="Arial"/>
                <a:cs typeface="Arial"/>
                <a:sym typeface="Arial"/>
              </a:rPr>
              <a:t>https://www.integratedecosystemassessment.noaa.gov/</a:t>
            </a:r>
            <a:endParaRPr/>
          </a:p>
          <a:p>
            <a:pPr marL="0" marR="0" lvl="0" indent="0" algn="l" rtl="0">
              <a:spcBef>
                <a:spcPts val="0"/>
              </a:spcBef>
              <a:spcAft>
                <a:spcPts val="0"/>
              </a:spcAft>
              <a:buNone/>
            </a:pPr>
            <a:r>
              <a:rPr lang="en-US" sz="1200">
                <a:solidFill>
                  <a:srgbClr val="1F497D"/>
                </a:solidFill>
                <a:latin typeface="Arial"/>
                <a:ea typeface="Arial"/>
                <a:cs typeface="Arial"/>
                <a:sym typeface="Arial"/>
              </a:rPr>
              <a:t>regions/california-current</a:t>
            </a:r>
            <a:endParaRPr/>
          </a:p>
        </p:txBody>
      </p:sp>
      <p:sp>
        <p:nvSpPr>
          <p:cNvPr id="764" name="Google Shape;764;p41"/>
          <p:cNvSpPr txBox="1"/>
          <p:nvPr/>
        </p:nvSpPr>
        <p:spPr>
          <a:xfrm>
            <a:off x="410700" y="4096279"/>
            <a:ext cx="3506700" cy="49244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300">
                <a:solidFill>
                  <a:srgbClr val="1F497D"/>
                </a:solidFill>
                <a:latin typeface="Arial"/>
                <a:ea typeface="Arial"/>
                <a:cs typeface="Arial"/>
                <a:sym typeface="Arial"/>
              </a:rPr>
              <a:t>Summarizes to assess status of the CCE, used to interpret and communicate changes</a:t>
            </a:r>
            <a:endParaRPr/>
          </a:p>
        </p:txBody>
      </p:sp>
      <p:sp>
        <p:nvSpPr>
          <p:cNvPr id="2" name="Google Shape;752;p40">
            <a:extLst>
              <a:ext uri="{FF2B5EF4-FFF2-40B4-BE49-F238E27FC236}">
                <a16:creationId xmlns:a16="http://schemas.microsoft.com/office/drawing/2014/main" id="{49FA05A5-10E8-B763-1F37-B272FD51B283}"/>
              </a:ext>
            </a:extLst>
          </p:cNvPr>
          <p:cNvSpPr txBox="1"/>
          <p:nvPr/>
        </p:nvSpPr>
        <p:spPr>
          <a:xfrm>
            <a:off x="165771" y="932850"/>
            <a:ext cx="3874499" cy="4452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Clr>
                <a:srgbClr val="1F497D"/>
              </a:buClr>
              <a:buSzPts val="1800"/>
              <a:buFont typeface="Calibri"/>
              <a:buNone/>
            </a:pPr>
            <a:r>
              <a:rPr lang="en-US" sz="1800" dirty="0">
                <a:solidFill>
                  <a:srgbClr val="1F497D"/>
                </a:solidFill>
                <a:latin typeface="Calibri"/>
                <a:ea typeface="Calibri"/>
                <a:cs typeface="Calibri"/>
                <a:sym typeface="Calibri"/>
              </a:rPr>
              <a:t>Annual presentation of </a:t>
            </a:r>
          </a:p>
          <a:p>
            <a:pPr marL="0" marR="0" lvl="0" indent="0" algn="ctr" rtl="0">
              <a:spcBef>
                <a:spcPts val="0"/>
              </a:spcBef>
              <a:spcAft>
                <a:spcPts val="0"/>
              </a:spcAft>
              <a:buClr>
                <a:srgbClr val="1F497D"/>
              </a:buClr>
              <a:buSzPts val="1800"/>
              <a:buFont typeface="Calibri"/>
              <a:buNone/>
            </a:pPr>
            <a:r>
              <a:rPr lang="en-US" sz="1800" b="1" dirty="0">
                <a:solidFill>
                  <a:srgbClr val="1F497D"/>
                </a:solidFill>
                <a:latin typeface="Calibri"/>
                <a:ea typeface="Calibri"/>
                <a:cs typeface="Calibri"/>
                <a:sym typeface="Calibri"/>
              </a:rPr>
              <a:t>Ecosystem Status Report </a:t>
            </a:r>
            <a:r>
              <a:rPr lang="en-US" sz="1800" dirty="0">
                <a:solidFill>
                  <a:srgbClr val="1F497D"/>
                </a:solidFill>
                <a:latin typeface="Calibri"/>
                <a:ea typeface="Calibri"/>
                <a:cs typeface="Calibri"/>
                <a:sym typeface="Calibri"/>
              </a:rPr>
              <a:t>to the PFMC</a:t>
            </a:r>
            <a:endParaRPr sz="1800" dirty="0">
              <a:solidFill>
                <a:srgbClr val="1F497D"/>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42"/>
          <p:cNvSpPr txBox="1">
            <a:spLocks noGrp="1"/>
          </p:cNvSpPr>
          <p:nvPr>
            <p:ph type="body" idx="1"/>
          </p:nvPr>
        </p:nvSpPr>
        <p:spPr>
          <a:xfrm>
            <a:off x="229826" y="332189"/>
            <a:ext cx="8914173" cy="5745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800"/>
              </a:spcBef>
              <a:spcAft>
                <a:spcPts val="0"/>
              </a:spcAft>
              <a:buClr>
                <a:schemeClr val="dk1"/>
              </a:buClr>
              <a:buSzPts val="1700"/>
              <a:buNone/>
            </a:pPr>
            <a:r>
              <a:rPr lang="en-US" dirty="0">
                <a:solidFill>
                  <a:srgbClr val="1F497D"/>
                </a:solidFill>
              </a:rPr>
              <a:t>Examples of physical, ecological, human activity indicators in the 2023-24 report</a:t>
            </a:r>
            <a:endParaRPr dirty="0">
              <a:solidFill>
                <a:srgbClr val="1F497D"/>
              </a:solidFill>
            </a:endParaRPr>
          </a:p>
        </p:txBody>
      </p:sp>
      <p:pic>
        <p:nvPicPr>
          <p:cNvPr id="772" name="Google Shape;772;p42"/>
          <p:cNvPicPr preferRelativeResize="0"/>
          <p:nvPr/>
        </p:nvPicPr>
        <p:blipFill rotWithShape="1">
          <a:blip r:embed="rId3">
            <a:alphaModFix/>
          </a:blip>
          <a:srcRect/>
          <a:stretch/>
        </p:blipFill>
        <p:spPr>
          <a:xfrm>
            <a:off x="0" y="3346331"/>
            <a:ext cx="1678113" cy="1510721"/>
          </a:xfrm>
          <a:prstGeom prst="rect">
            <a:avLst/>
          </a:prstGeom>
          <a:noFill/>
          <a:ln>
            <a:noFill/>
          </a:ln>
        </p:spPr>
      </p:pic>
      <p:pic>
        <p:nvPicPr>
          <p:cNvPr id="773" name="Google Shape;773;p42"/>
          <p:cNvPicPr preferRelativeResize="0"/>
          <p:nvPr/>
        </p:nvPicPr>
        <p:blipFill rotWithShape="1">
          <a:blip r:embed="rId4">
            <a:alphaModFix/>
          </a:blip>
          <a:srcRect l="12512" t="10604" r="41330" b="9186"/>
          <a:stretch/>
        </p:blipFill>
        <p:spPr>
          <a:xfrm>
            <a:off x="1766811" y="3282111"/>
            <a:ext cx="1195189" cy="1605023"/>
          </a:xfrm>
          <a:prstGeom prst="rect">
            <a:avLst/>
          </a:prstGeom>
          <a:noFill/>
          <a:ln>
            <a:noFill/>
          </a:ln>
        </p:spPr>
      </p:pic>
      <p:sp>
        <p:nvSpPr>
          <p:cNvPr id="774" name="Google Shape;774;p42"/>
          <p:cNvSpPr txBox="1"/>
          <p:nvPr/>
        </p:nvSpPr>
        <p:spPr>
          <a:xfrm>
            <a:off x="438754" y="912071"/>
            <a:ext cx="2289300" cy="315441"/>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70C0"/>
              </a:buClr>
              <a:buSzPts val="1600"/>
              <a:buFont typeface="Calibri"/>
              <a:buNone/>
            </a:pPr>
            <a:r>
              <a:rPr lang="en-US" sz="1600">
                <a:solidFill>
                  <a:srgbClr val="0070C0"/>
                </a:solidFill>
                <a:latin typeface="Calibri"/>
                <a:ea typeface="Calibri"/>
                <a:cs typeface="Calibri"/>
                <a:sym typeface="Calibri"/>
              </a:rPr>
              <a:t>Climate and physics </a:t>
            </a:r>
            <a:endParaRPr sz="1600">
              <a:solidFill>
                <a:srgbClr val="0070C0"/>
              </a:solidFill>
              <a:latin typeface="Calibri"/>
              <a:ea typeface="Calibri"/>
              <a:cs typeface="Calibri"/>
              <a:sym typeface="Calibri"/>
            </a:endParaRPr>
          </a:p>
        </p:txBody>
      </p:sp>
      <p:sp>
        <p:nvSpPr>
          <p:cNvPr id="775" name="Google Shape;775;p42"/>
          <p:cNvSpPr txBox="1"/>
          <p:nvPr/>
        </p:nvSpPr>
        <p:spPr>
          <a:xfrm>
            <a:off x="5731903" y="4903925"/>
            <a:ext cx="3489300" cy="4080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Clr>
                <a:srgbClr val="323F4F"/>
              </a:buClr>
              <a:buSzPts val="1100"/>
              <a:buFont typeface="Calibri"/>
              <a:buNone/>
            </a:pPr>
            <a:r>
              <a:rPr lang="en-US" sz="1100" i="1">
                <a:solidFill>
                  <a:srgbClr val="323F4F"/>
                </a:solidFill>
                <a:latin typeface="Calibri"/>
                <a:ea typeface="Calibri"/>
                <a:cs typeface="Calibri"/>
                <a:sym typeface="Calibri"/>
              </a:rPr>
              <a:t>Leising et al. 2024, Council Report Agenda Item H.1.a </a:t>
            </a:r>
            <a:endParaRPr sz="1100" i="1">
              <a:solidFill>
                <a:srgbClr val="323F4F"/>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100" i="1">
              <a:solidFill>
                <a:srgbClr val="323F4F"/>
              </a:solidFill>
              <a:latin typeface="Calibri"/>
              <a:ea typeface="Calibri"/>
              <a:cs typeface="Calibri"/>
              <a:sym typeface="Calibri"/>
            </a:endParaRPr>
          </a:p>
        </p:txBody>
      </p:sp>
      <p:pic>
        <p:nvPicPr>
          <p:cNvPr id="776" name="Google Shape;776;p42"/>
          <p:cNvPicPr preferRelativeResize="0"/>
          <p:nvPr/>
        </p:nvPicPr>
        <p:blipFill rotWithShape="1">
          <a:blip r:embed="rId5">
            <a:alphaModFix/>
          </a:blip>
          <a:srcRect b="52246"/>
          <a:stretch/>
        </p:blipFill>
        <p:spPr>
          <a:xfrm>
            <a:off x="473156" y="1480730"/>
            <a:ext cx="1921561" cy="874803"/>
          </a:xfrm>
          <a:prstGeom prst="rect">
            <a:avLst/>
          </a:prstGeom>
          <a:noFill/>
          <a:ln>
            <a:noFill/>
          </a:ln>
        </p:spPr>
      </p:pic>
      <p:pic>
        <p:nvPicPr>
          <p:cNvPr id="777" name="Google Shape;777;p42"/>
          <p:cNvPicPr preferRelativeResize="0"/>
          <p:nvPr/>
        </p:nvPicPr>
        <p:blipFill rotWithShape="1">
          <a:blip r:embed="rId6">
            <a:alphaModFix/>
          </a:blip>
          <a:srcRect l="4716" t="17191" r="9432" b="9678"/>
          <a:stretch/>
        </p:blipFill>
        <p:spPr>
          <a:xfrm>
            <a:off x="278856" y="2501896"/>
            <a:ext cx="2147049" cy="59121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pic>
        <p:nvPicPr>
          <p:cNvPr id="783" name="Google Shape;783;p43"/>
          <p:cNvPicPr preferRelativeResize="0"/>
          <p:nvPr/>
        </p:nvPicPr>
        <p:blipFill rotWithShape="1">
          <a:blip r:embed="rId3">
            <a:alphaModFix/>
          </a:blip>
          <a:srcRect/>
          <a:stretch/>
        </p:blipFill>
        <p:spPr>
          <a:xfrm>
            <a:off x="0" y="3346331"/>
            <a:ext cx="1678113" cy="1510721"/>
          </a:xfrm>
          <a:prstGeom prst="rect">
            <a:avLst/>
          </a:prstGeom>
          <a:noFill/>
          <a:ln>
            <a:noFill/>
          </a:ln>
        </p:spPr>
      </p:pic>
      <p:pic>
        <p:nvPicPr>
          <p:cNvPr id="784" name="Google Shape;784;p43"/>
          <p:cNvPicPr preferRelativeResize="0"/>
          <p:nvPr/>
        </p:nvPicPr>
        <p:blipFill rotWithShape="1">
          <a:blip r:embed="rId4">
            <a:alphaModFix/>
          </a:blip>
          <a:srcRect l="12512" t="10604" r="41330" b="9186"/>
          <a:stretch/>
        </p:blipFill>
        <p:spPr>
          <a:xfrm>
            <a:off x="1766811" y="3282111"/>
            <a:ext cx="1195189" cy="1605023"/>
          </a:xfrm>
          <a:prstGeom prst="rect">
            <a:avLst/>
          </a:prstGeom>
          <a:noFill/>
          <a:ln>
            <a:noFill/>
          </a:ln>
        </p:spPr>
      </p:pic>
      <p:grpSp>
        <p:nvGrpSpPr>
          <p:cNvPr id="785" name="Google Shape;785;p43"/>
          <p:cNvGrpSpPr/>
          <p:nvPr/>
        </p:nvGrpSpPr>
        <p:grpSpPr>
          <a:xfrm>
            <a:off x="3681251" y="2823885"/>
            <a:ext cx="2114526" cy="2133432"/>
            <a:chOff x="3625661" y="2998335"/>
            <a:chExt cx="1934786" cy="2053598"/>
          </a:xfrm>
        </p:grpSpPr>
        <p:grpSp>
          <p:nvGrpSpPr>
            <p:cNvPr id="786" name="Google Shape;786;p43"/>
            <p:cNvGrpSpPr/>
            <p:nvPr/>
          </p:nvGrpSpPr>
          <p:grpSpPr>
            <a:xfrm>
              <a:off x="3660641" y="3184112"/>
              <a:ext cx="1899806" cy="1867821"/>
              <a:chOff x="4950077" y="1179923"/>
              <a:chExt cx="3175253" cy="2790193"/>
            </a:xfrm>
          </p:grpSpPr>
          <p:pic>
            <p:nvPicPr>
              <p:cNvPr id="787" name="Google Shape;787;p43"/>
              <p:cNvPicPr preferRelativeResize="0"/>
              <p:nvPr/>
            </p:nvPicPr>
            <p:blipFill rotWithShape="1">
              <a:blip r:embed="rId5">
                <a:alphaModFix/>
              </a:blip>
              <a:srcRect r="76110"/>
              <a:stretch/>
            </p:blipFill>
            <p:spPr>
              <a:xfrm>
                <a:off x="4950077" y="1179923"/>
                <a:ext cx="1197004" cy="2783653"/>
              </a:xfrm>
              <a:prstGeom prst="rect">
                <a:avLst/>
              </a:prstGeom>
              <a:noFill/>
              <a:ln>
                <a:noFill/>
              </a:ln>
            </p:spPr>
          </p:pic>
          <p:pic>
            <p:nvPicPr>
              <p:cNvPr id="788" name="Google Shape;788;p43"/>
              <p:cNvPicPr preferRelativeResize="0"/>
              <p:nvPr/>
            </p:nvPicPr>
            <p:blipFill rotWithShape="1">
              <a:blip r:embed="rId5">
                <a:alphaModFix/>
              </a:blip>
              <a:srcRect l="60519"/>
              <a:stretch/>
            </p:blipFill>
            <p:spPr>
              <a:xfrm>
                <a:off x="6147081" y="1186463"/>
                <a:ext cx="1978249" cy="2783653"/>
              </a:xfrm>
              <a:prstGeom prst="rect">
                <a:avLst/>
              </a:prstGeom>
              <a:noFill/>
              <a:ln>
                <a:noFill/>
              </a:ln>
            </p:spPr>
          </p:pic>
        </p:grpSp>
        <p:sp>
          <p:nvSpPr>
            <p:cNvPr id="789" name="Google Shape;789;p43"/>
            <p:cNvSpPr txBox="1"/>
            <p:nvPr/>
          </p:nvSpPr>
          <p:spPr>
            <a:xfrm>
              <a:off x="3625661" y="2998335"/>
              <a:ext cx="1502334"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chemeClr val="dk1"/>
                  </a:solidFill>
                  <a:latin typeface="Arial"/>
                  <a:ea typeface="Arial"/>
                  <a:cs typeface="Arial"/>
                  <a:sym typeface="Arial"/>
                </a:rPr>
                <a:t>Salmon stoplight tables</a:t>
              </a:r>
              <a:endParaRPr/>
            </a:p>
          </p:txBody>
        </p:sp>
      </p:grpSp>
      <p:grpSp>
        <p:nvGrpSpPr>
          <p:cNvPr id="790" name="Google Shape;790;p43"/>
          <p:cNvGrpSpPr/>
          <p:nvPr/>
        </p:nvGrpSpPr>
        <p:grpSpPr>
          <a:xfrm>
            <a:off x="3261175" y="1304449"/>
            <a:ext cx="2784901" cy="1357973"/>
            <a:chOff x="3261175" y="1304449"/>
            <a:chExt cx="2784901" cy="1357973"/>
          </a:xfrm>
        </p:grpSpPr>
        <p:pic>
          <p:nvPicPr>
            <p:cNvPr id="791" name="Google Shape;791;p43"/>
            <p:cNvPicPr preferRelativeResize="0"/>
            <p:nvPr/>
          </p:nvPicPr>
          <p:blipFill rotWithShape="1">
            <a:blip r:embed="rId6">
              <a:alphaModFix/>
            </a:blip>
            <a:srcRect t="10065"/>
            <a:stretch/>
          </p:blipFill>
          <p:spPr>
            <a:xfrm>
              <a:off x="3441130" y="1557028"/>
              <a:ext cx="2604946" cy="1105394"/>
            </a:xfrm>
            <a:prstGeom prst="rect">
              <a:avLst/>
            </a:prstGeom>
            <a:noFill/>
            <a:ln>
              <a:noFill/>
            </a:ln>
          </p:spPr>
        </p:pic>
        <p:pic>
          <p:nvPicPr>
            <p:cNvPr id="792" name="Google Shape;792;p43"/>
            <p:cNvPicPr preferRelativeResize="0"/>
            <p:nvPr/>
          </p:nvPicPr>
          <p:blipFill rotWithShape="1">
            <a:blip r:embed="rId7">
              <a:alphaModFix/>
            </a:blip>
            <a:srcRect l="15723" t="50000" r="47478" b="39781"/>
            <a:stretch/>
          </p:blipFill>
          <p:spPr>
            <a:xfrm>
              <a:off x="3833182" y="1541262"/>
              <a:ext cx="1197756" cy="327848"/>
            </a:xfrm>
            <a:prstGeom prst="rect">
              <a:avLst/>
            </a:prstGeom>
            <a:noFill/>
            <a:ln>
              <a:noFill/>
            </a:ln>
          </p:spPr>
        </p:pic>
        <p:sp>
          <p:nvSpPr>
            <p:cNvPr id="793" name="Google Shape;793;p43"/>
            <p:cNvSpPr txBox="1"/>
            <p:nvPr/>
          </p:nvSpPr>
          <p:spPr>
            <a:xfrm>
              <a:off x="4373852" y="1304449"/>
              <a:ext cx="949299" cy="27084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chemeClr val="dk1"/>
                  </a:solidFill>
                  <a:latin typeface="Arial"/>
                  <a:ea typeface="Arial"/>
                  <a:cs typeface="Arial"/>
                  <a:sym typeface="Arial"/>
                </a:rPr>
                <a:t>Oregon coast</a:t>
              </a:r>
              <a:endParaRPr/>
            </a:p>
          </p:txBody>
        </p:sp>
        <p:sp>
          <p:nvSpPr>
            <p:cNvPr id="794" name="Google Shape;794;p43"/>
            <p:cNvSpPr txBox="1"/>
            <p:nvPr/>
          </p:nvSpPr>
          <p:spPr>
            <a:xfrm rot="-5400000">
              <a:off x="2726894" y="1881919"/>
              <a:ext cx="1314784"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chemeClr val="dk1"/>
                  </a:solidFill>
                  <a:latin typeface="Arial"/>
                  <a:ea typeface="Arial"/>
                  <a:cs typeface="Arial"/>
                  <a:sym typeface="Arial"/>
                </a:rPr>
                <a:t>Monthly max (ppm)</a:t>
              </a:r>
              <a:endParaRPr/>
            </a:p>
          </p:txBody>
        </p:sp>
      </p:grpSp>
      <p:sp>
        <p:nvSpPr>
          <p:cNvPr id="795" name="Google Shape;795;p43"/>
          <p:cNvSpPr txBox="1"/>
          <p:nvPr/>
        </p:nvSpPr>
        <p:spPr>
          <a:xfrm>
            <a:off x="438754" y="912071"/>
            <a:ext cx="2289300" cy="315441"/>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70C0"/>
              </a:buClr>
              <a:buSzPts val="1600"/>
              <a:buFont typeface="Calibri"/>
              <a:buNone/>
            </a:pPr>
            <a:r>
              <a:rPr lang="en-US" sz="1600">
                <a:solidFill>
                  <a:srgbClr val="0070C0"/>
                </a:solidFill>
                <a:latin typeface="Calibri"/>
                <a:ea typeface="Calibri"/>
                <a:cs typeface="Calibri"/>
                <a:sym typeface="Calibri"/>
              </a:rPr>
              <a:t>Climate and physics </a:t>
            </a:r>
            <a:endParaRPr sz="1600">
              <a:solidFill>
                <a:srgbClr val="0070C0"/>
              </a:solidFill>
              <a:latin typeface="Calibri"/>
              <a:ea typeface="Calibri"/>
              <a:cs typeface="Calibri"/>
              <a:sym typeface="Calibri"/>
            </a:endParaRPr>
          </a:p>
        </p:txBody>
      </p:sp>
      <p:sp>
        <p:nvSpPr>
          <p:cNvPr id="796" name="Google Shape;796;p43"/>
          <p:cNvSpPr txBox="1"/>
          <p:nvPr/>
        </p:nvSpPr>
        <p:spPr>
          <a:xfrm>
            <a:off x="3460244" y="916521"/>
            <a:ext cx="2836200" cy="315441"/>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70C0"/>
              </a:buClr>
              <a:buSzPts val="1600"/>
              <a:buFont typeface="Calibri"/>
              <a:buNone/>
            </a:pPr>
            <a:r>
              <a:rPr lang="en-US" sz="1600">
                <a:solidFill>
                  <a:srgbClr val="0070C0"/>
                </a:solidFill>
                <a:latin typeface="Calibri"/>
                <a:ea typeface="Calibri"/>
                <a:cs typeface="Calibri"/>
                <a:sym typeface="Calibri"/>
              </a:rPr>
              <a:t>Status of important species</a:t>
            </a:r>
            <a:endParaRPr sz="1600">
              <a:solidFill>
                <a:srgbClr val="0070C0"/>
              </a:solidFill>
              <a:latin typeface="Calibri"/>
              <a:ea typeface="Calibri"/>
              <a:cs typeface="Calibri"/>
              <a:sym typeface="Calibri"/>
            </a:endParaRPr>
          </a:p>
        </p:txBody>
      </p:sp>
      <p:sp>
        <p:nvSpPr>
          <p:cNvPr id="797" name="Google Shape;797;p43"/>
          <p:cNvSpPr txBox="1"/>
          <p:nvPr/>
        </p:nvSpPr>
        <p:spPr>
          <a:xfrm>
            <a:off x="5731903" y="4903925"/>
            <a:ext cx="3489300" cy="4080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Clr>
                <a:srgbClr val="323F4F"/>
              </a:buClr>
              <a:buSzPts val="1100"/>
              <a:buFont typeface="Calibri"/>
              <a:buNone/>
            </a:pPr>
            <a:r>
              <a:rPr lang="en-US" sz="1100" i="1">
                <a:solidFill>
                  <a:srgbClr val="323F4F"/>
                </a:solidFill>
                <a:latin typeface="Calibri"/>
                <a:ea typeface="Calibri"/>
                <a:cs typeface="Calibri"/>
                <a:sym typeface="Calibri"/>
              </a:rPr>
              <a:t>Leising et al. 2024, Council Report Agenda Item H.1.a </a:t>
            </a:r>
            <a:endParaRPr sz="1100" i="1">
              <a:solidFill>
                <a:srgbClr val="323F4F"/>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100" i="1">
              <a:solidFill>
                <a:srgbClr val="323F4F"/>
              </a:solidFill>
              <a:latin typeface="Calibri"/>
              <a:ea typeface="Calibri"/>
              <a:cs typeface="Calibri"/>
              <a:sym typeface="Calibri"/>
            </a:endParaRPr>
          </a:p>
        </p:txBody>
      </p:sp>
      <p:pic>
        <p:nvPicPr>
          <p:cNvPr id="799" name="Google Shape;799;p43"/>
          <p:cNvPicPr preferRelativeResize="0"/>
          <p:nvPr/>
        </p:nvPicPr>
        <p:blipFill rotWithShape="1">
          <a:blip r:embed="rId8">
            <a:alphaModFix/>
          </a:blip>
          <a:srcRect b="52246"/>
          <a:stretch/>
        </p:blipFill>
        <p:spPr>
          <a:xfrm>
            <a:off x="473156" y="1480730"/>
            <a:ext cx="1921561" cy="874803"/>
          </a:xfrm>
          <a:prstGeom prst="rect">
            <a:avLst/>
          </a:prstGeom>
          <a:noFill/>
          <a:ln>
            <a:noFill/>
          </a:ln>
        </p:spPr>
      </p:pic>
      <p:pic>
        <p:nvPicPr>
          <p:cNvPr id="800" name="Google Shape;800;p43"/>
          <p:cNvPicPr preferRelativeResize="0"/>
          <p:nvPr/>
        </p:nvPicPr>
        <p:blipFill rotWithShape="1">
          <a:blip r:embed="rId9">
            <a:alphaModFix/>
          </a:blip>
          <a:srcRect l="4716" t="17191" r="9432" b="9678"/>
          <a:stretch/>
        </p:blipFill>
        <p:spPr>
          <a:xfrm>
            <a:off x="278856" y="2501896"/>
            <a:ext cx="2147049" cy="591218"/>
          </a:xfrm>
          <a:prstGeom prst="rect">
            <a:avLst/>
          </a:prstGeom>
          <a:noFill/>
          <a:ln>
            <a:noFill/>
          </a:ln>
        </p:spPr>
      </p:pic>
      <p:sp>
        <p:nvSpPr>
          <p:cNvPr id="2" name="Google Shape;771;p42">
            <a:extLst>
              <a:ext uri="{FF2B5EF4-FFF2-40B4-BE49-F238E27FC236}">
                <a16:creationId xmlns:a16="http://schemas.microsoft.com/office/drawing/2014/main" id="{5B69EB88-4A7A-A213-4497-EF3980A6E307}"/>
              </a:ext>
            </a:extLst>
          </p:cNvPr>
          <p:cNvSpPr txBox="1">
            <a:spLocks noGrp="1"/>
          </p:cNvSpPr>
          <p:nvPr>
            <p:ph type="body" idx="1"/>
          </p:nvPr>
        </p:nvSpPr>
        <p:spPr>
          <a:xfrm>
            <a:off x="229826" y="332189"/>
            <a:ext cx="8914173" cy="5745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800"/>
              </a:spcBef>
              <a:spcAft>
                <a:spcPts val="0"/>
              </a:spcAft>
              <a:buClr>
                <a:schemeClr val="dk1"/>
              </a:buClr>
              <a:buSzPts val="1700"/>
              <a:buNone/>
            </a:pPr>
            <a:r>
              <a:rPr lang="en-US" dirty="0">
                <a:solidFill>
                  <a:srgbClr val="1F497D"/>
                </a:solidFill>
              </a:rPr>
              <a:t>Examples of physical, ecological, human activity indicators in the 2023-24 report</a:t>
            </a:r>
            <a:endParaRPr dirty="0">
              <a:solidFill>
                <a:srgbClr val="1F497D"/>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44"/>
          <p:cNvSpPr txBox="1"/>
          <p:nvPr/>
        </p:nvSpPr>
        <p:spPr>
          <a:xfrm>
            <a:off x="438754" y="912071"/>
            <a:ext cx="2289300" cy="315441"/>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70C0"/>
              </a:buClr>
              <a:buSzPts val="1600"/>
              <a:buFont typeface="Calibri"/>
              <a:buNone/>
            </a:pPr>
            <a:r>
              <a:rPr lang="en-US" sz="1600">
                <a:solidFill>
                  <a:srgbClr val="0070C0"/>
                </a:solidFill>
                <a:latin typeface="Calibri"/>
                <a:ea typeface="Calibri"/>
                <a:cs typeface="Calibri"/>
                <a:sym typeface="Calibri"/>
              </a:rPr>
              <a:t>Climate and physics </a:t>
            </a:r>
            <a:endParaRPr sz="1600">
              <a:solidFill>
                <a:srgbClr val="0070C0"/>
              </a:solidFill>
              <a:latin typeface="Calibri"/>
              <a:ea typeface="Calibri"/>
              <a:cs typeface="Calibri"/>
              <a:sym typeface="Calibri"/>
            </a:endParaRPr>
          </a:p>
        </p:txBody>
      </p:sp>
      <p:sp>
        <p:nvSpPr>
          <p:cNvPr id="807" name="Google Shape;807;p44"/>
          <p:cNvSpPr txBox="1"/>
          <p:nvPr/>
        </p:nvSpPr>
        <p:spPr>
          <a:xfrm>
            <a:off x="5731903" y="4903925"/>
            <a:ext cx="3489300" cy="4080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Clr>
                <a:srgbClr val="323F4F"/>
              </a:buClr>
              <a:buSzPts val="1100"/>
              <a:buFont typeface="Calibri"/>
              <a:buNone/>
            </a:pPr>
            <a:r>
              <a:rPr lang="en-US" sz="1100" i="1">
                <a:solidFill>
                  <a:srgbClr val="323F4F"/>
                </a:solidFill>
                <a:latin typeface="Calibri"/>
                <a:ea typeface="Calibri"/>
                <a:cs typeface="Calibri"/>
                <a:sym typeface="Calibri"/>
              </a:rPr>
              <a:t>Leising et al. 2024, Council Report Agenda Item H.1.a </a:t>
            </a:r>
            <a:endParaRPr sz="1100" i="1">
              <a:solidFill>
                <a:srgbClr val="323F4F"/>
              </a:solidFill>
              <a:latin typeface="Calibri"/>
              <a:ea typeface="Calibri"/>
              <a:cs typeface="Calibri"/>
              <a:sym typeface="Calibri"/>
            </a:endParaRPr>
          </a:p>
          <a:p>
            <a:pPr marL="0" marR="0" lvl="0" indent="0" algn="l" rtl="0">
              <a:spcBef>
                <a:spcPts val="0"/>
              </a:spcBef>
              <a:spcAft>
                <a:spcPts val="0"/>
              </a:spcAft>
              <a:buClr>
                <a:schemeClr val="dk1"/>
              </a:buClr>
              <a:buSzPts val="1100"/>
              <a:buFont typeface="Arial"/>
              <a:buNone/>
            </a:pPr>
            <a:endParaRPr sz="1100" i="1">
              <a:solidFill>
                <a:srgbClr val="323F4F"/>
              </a:solidFill>
              <a:latin typeface="Calibri"/>
              <a:ea typeface="Calibri"/>
              <a:cs typeface="Calibri"/>
              <a:sym typeface="Calibri"/>
            </a:endParaRPr>
          </a:p>
        </p:txBody>
      </p:sp>
      <p:pic>
        <p:nvPicPr>
          <p:cNvPr id="808" name="Google Shape;808;p44"/>
          <p:cNvPicPr preferRelativeResize="0"/>
          <p:nvPr/>
        </p:nvPicPr>
        <p:blipFill rotWithShape="1">
          <a:blip r:embed="rId3">
            <a:alphaModFix/>
          </a:blip>
          <a:srcRect/>
          <a:stretch/>
        </p:blipFill>
        <p:spPr>
          <a:xfrm>
            <a:off x="0" y="3346331"/>
            <a:ext cx="1678113" cy="1510721"/>
          </a:xfrm>
          <a:prstGeom prst="rect">
            <a:avLst/>
          </a:prstGeom>
          <a:noFill/>
          <a:ln>
            <a:noFill/>
          </a:ln>
        </p:spPr>
      </p:pic>
      <p:pic>
        <p:nvPicPr>
          <p:cNvPr id="809" name="Google Shape;809;p44"/>
          <p:cNvPicPr preferRelativeResize="0"/>
          <p:nvPr/>
        </p:nvPicPr>
        <p:blipFill rotWithShape="1">
          <a:blip r:embed="rId4">
            <a:alphaModFix/>
          </a:blip>
          <a:srcRect l="12512" t="10604" r="41330" b="9186"/>
          <a:stretch/>
        </p:blipFill>
        <p:spPr>
          <a:xfrm>
            <a:off x="1766811" y="3282111"/>
            <a:ext cx="1195189" cy="1605023"/>
          </a:xfrm>
          <a:prstGeom prst="rect">
            <a:avLst/>
          </a:prstGeom>
          <a:noFill/>
          <a:ln>
            <a:noFill/>
          </a:ln>
        </p:spPr>
      </p:pic>
      <p:pic>
        <p:nvPicPr>
          <p:cNvPr id="810" name="Google Shape;810;p44"/>
          <p:cNvPicPr preferRelativeResize="0"/>
          <p:nvPr/>
        </p:nvPicPr>
        <p:blipFill rotWithShape="1">
          <a:blip r:embed="rId5">
            <a:alphaModFix/>
          </a:blip>
          <a:srcRect b="52246"/>
          <a:stretch/>
        </p:blipFill>
        <p:spPr>
          <a:xfrm>
            <a:off x="473156" y="1480730"/>
            <a:ext cx="1921561" cy="874803"/>
          </a:xfrm>
          <a:prstGeom prst="rect">
            <a:avLst/>
          </a:prstGeom>
          <a:noFill/>
          <a:ln>
            <a:noFill/>
          </a:ln>
        </p:spPr>
      </p:pic>
      <p:pic>
        <p:nvPicPr>
          <p:cNvPr id="811" name="Google Shape;811;p44"/>
          <p:cNvPicPr preferRelativeResize="0"/>
          <p:nvPr/>
        </p:nvPicPr>
        <p:blipFill rotWithShape="1">
          <a:blip r:embed="rId6">
            <a:alphaModFix/>
          </a:blip>
          <a:srcRect l="4716" t="17191" r="9432" b="9678"/>
          <a:stretch/>
        </p:blipFill>
        <p:spPr>
          <a:xfrm>
            <a:off x="278856" y="2501896"/>
            <a:ext cx="2147049" cy="591218"/>
          </a:xfrm>
          <a:prstGeom prst="rect">
            <a:avLst/>
          </a:prstGeom>
          <a:noFill/>
          <a:ln>
            <a:noFill/>
          </a:ln>
        </p:spPr>
      </p:pic>
      <p:sp>
        <p:nvSpPr>
          <p:cNvPr id="812" name="Google Shape;812;p44"/>
          <p:cNvSpPr txBox="1"/>
          <p:nvPr/>
        </p:nvSpPr>
        <p:spPr>
          <a:xfrm>
            <a:off x="3460244" y="916521"/>
            <a:ext cx="2836200" cy="315441"/>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70C0"/>
              </a:buClr>
              <a:buSzPts val="1600"/>
              <a:buFont typeface="Calibri"/>
              <a:buNone/>
            </a:pPr>
            <a:r>
              <a:rPr lang="en-US" sz="1600">
                <a:solidFill>
                  <a:srgbClr val="0070C0"/>
                </a:solidFill>
                <a:latin typeface="Calibri"/>
                <a:ea typeface="Calibri"/>
                <a:cs typeface="Calibri"/>
                <a:sym typeface="Calibri"/>
              </a:rPr>
              <a:t>Status of important species</a:t>
            </a:r>
            <a:endParaRPr sz="1600">
              <a:solidFill>
                <a:srgbClr val="0070C0"/>
              </a:solidFill>
              <a:latin typeface="Calibri"/>
              <a:ea typeface="Calibri"/>
              <a:cs typeface="Calibri"/>
              <a:sym typeface="Calibri"/>
            </a:endParaRPr>
          </a:p>
        </p:txBody>
      </p:sp>
      <p:pic>
        <p:nvPicPr>
          <p:cNvPr id="813" name="Google Shape;813;p44"/>
          <p:cNvPicPr preferRelativeResize="0"/>
          <p:nvPr/>
        </p:nvPicPr>
        <p:blipFill rotWithShape="1">
          <a:blip r:embed="rId7">
            <a:alphaModFix/>
          </a:blip>
          <a:srcRect/>
          <a:stretch/>
        </p:blipFill>
        <p:spPr>
          <a:xfrm>
            <a:off x="6421861" y="1589887"/>
            <a:ext cx="2289300" cy="644771"/>
          </a:xfrm>
          <a:prstGeom prst="rect">
            <a:avLst/>
          </a:prstGeom>
          <a:noFill/>
          <a:ln>
            <a:noFill/>
          </a:ln>
        </p:spPr>
      </p:pic>
      <p:pic>
        <p:nvPicPr>
          <p:cNvPr id="814" name="Google Shape;814;p44"/>
          <p:cNvPicPr preferRelativeResize="0"/>
          <p:nvPr/>
        </p:nvPicPr>
        <p:blipFill rotWithShape="1">
          <a:blip r:embed="rId8">
            <a:alphaModFix/>
          </a:blip>
          <a:srcRect t="427"/>
          <a:stretch/>
        </p:blipFill>
        <p:spPr>
          <a:xfrm>
            <a:off x="7079663" y="2376104"/>
            <a:ext cx="1279146" cy="2515793"/>
          </a:xfrm>
          <a:prstGeom prst="rect">
            <a:avLst/>
          </a:prstGeom>
          <a:noFill/>
          <a:ln>
            <a:noFill/>
          </a:ln>
        </p:spPr>
      </p:pic>
      <p:sp>
        <p:nvSpPr>
          <p:cNvPr id="815" name="Google Shape;815;p44"/>
          <p:cNvSpPr txBox="1"/>
          <p:nvPr/>
        </p:nvSpPr>
        <p:spPr>
          <a:xfrm>
            <a:off x="6943108" y="924144"/>
            <a:ext cx="1515091" cy="561662"/>
          </a:xfrm>
          <a:prstGeom prst="rect">
            <a:avLst/>
          </a:prstGeom>
          <a:noFill/>
          <a:ln>
            <a:noFill/>
          </a:ln>
        </p:spPr>
        <p:txBody>
          <a:bodyPr spcFirstLastPara="1" wrap="square" lIns="68575" tIns="34275" rIns="68575" bIns="34275" anchor="t" anchorCtr="0">
            <a:spAutoFit/>
          </a:bodyPr>
          <a:lstStyle/>
          <a:p>
            <a:pPr marL="0" marR="0" lvl="0" indent="0" algn="ctr" rtl="0">
              <a:lnSpc>
                <a:spcPct val="100000"/>
              </a:lnSpc>
              <a:spcBef>
                <a:spcPts val="0"/>
              </a:spcBef>
              <a:spcAft>
                <a:spcPts val="0"/>
              </a:spcAft>
              <a:buClr>
                <a:srgbClr val="0070C0"/>
              </a:buClr>
              <a:buSzPts val="1600"/>
              <a:buFont typeface="Calibri"/>
              <a:buNone/>
            </a:pPr>
            <a:r>
              <a:rPr lang="en-US" sz="1600">
                <a:solidFill>
                  <a:srgbClr val="0070C0"/>
                </a:solidFill>
                <a:latin typeface="Calibri"/>
                <a:ea typeface="Calibri"/>
                <a:cs typeface="Calibri"/>
                <a:sym typeface="Calibri"/>
              </a:rPr>
              <a:t>Fisheries, </a:t>
            </a:r>
            <a:endParaRPr sz="1600">
              <a:solidFill>
                <a:srgbClr val="0070C0"/>
              </a:solidFill>
              <a:latin typeface="Calibri"/>
              <a:ea typeface="Calibri"/>
              <a:cs typeface="Calibri"/>
              <a:sym typeface="Calibri"/>
            </a:endParaRPr>
          </a:p>
          <a:p>
            <a:pPr marL="0" marR="0" lvl="0" indent="0" algn="ctr" rtl="0">
              <a:lnSpc>
                <a:spcPct val="100000"/>
              </a:lnSpc>
              <a:spcBef>
                <a:spcPts val="0"/>
              </a:spcBef>
              <a:spcAft>
                <a:spcPts val="0"/>
              </a:spcAft>
              <a:buClr>
                <a:srgbClr val="0070C0"/>
              </a:buClr>
              <a:buSzPts val="1600"/>
              <a:buFont typeface="Calibri"/>
              <a:buNone/>
            </a:pPr>
            <a:r>
              <a:rPr lang="en-US" sz="1600">
                <a:solidFill>
                  <a:srgbClr val="0070C0"/>
                </a:solidFill>
                <a:latin typeface="Calibri"/>
                <a:ea typeface="Calibri"/>
                <a:cs typeface="Calibri"/>
                <a:sym typeface="Calibri"/>
              </a:rPr>
              <a:t>human activities</a:t>
            </a:r>
            <a:endParaRPr sz="1600">
              <a:solidFill>
                <a:srgbClr val="0070C0"/>
              </a:solidFill>
              <a:latin typeface="Calibri"/>
              <a:ea typeface="Calibri"/>
              <a:cs typeface="Calibri"/>
              <a:sym typeface="Calibri"/>
            </a:endParaRPr>
          </a:p>
        </p:txBody>
      </p:sp>
      <p:grpSp>
        <p:nvGrpSpPr>
          <p:cNvPr id="816" name="Google Shape;816;p44"/>
          <p:cNvGrpSpPr/>
          <p:nvPr/>
        </p:nvGrpSpPr>
        <p:grpSpPr>
          <a:xfrm>
            <a:off x="3681251" y="2823885"/>
            <a:ext cx="2114526" cy="2133432"/>
            <a:chOff x="3625661" y="2998335"/>
            <a:chExt cx="1934786" cy="2053598"/>
          </a:xfrm>
        </p:grpSpPr>
        <p:grpSp>
          <p:nvGrpSpPr>
            <p:cNvPr id="817" name="Google Shape;817;p44"/>
            <p:cNvGrpSpPr/>
            <p:nvPr/>
          </p:nvGrpSpPr>
          <p:grpSpPr>
            <a:xfrm>
              <a:off x="3660641" y="3184112"/>
              <a:ext cx="1899806" cy="1867821"/>
              <a:chOff x="4950077" y="1179923"/>
              <a:chExt cx="3175253" cy="2790193"/>
            </a:xfrm>
          </p:grpSpPr>
          <p:pic>
            <p:nvPicPr>
              <p:cNvPr id="818" name="Google Shape;818;p44"/>
              <p:cNvPicPr preferRelativeResize="0"/>
              <p:nvPr/>
            </p:nvPicPr>
            <p:blipFill rotWithShape="1">
              <a:blip r:embed="rId9">
                <a:alphaModFix/>
              </a:blip>
              <a:srcRect r="76110"/>
              <a:stretch/>
            </p:blipFill>
            <p:spPr>
              <a:xfrm>
                <a:off x="4950077" y="1179923"/>
                <a:ext cx="1197004" cy="2783653"/>
              </a:xfrm>
              <a:prstGeom prst="rect">
                <a:avLst/>
              </a:prstGeom>
              <a:noFill/>
              <a:ln>
                <a:noFill/>
              </a:ln>
            </p:spPr>
          </p:pic>
          <p:pic>
            <p:nvPicPr>
              <p:cNvPr id="819" name="Google Shape;819;p44"/>
              <p:cNvPicPr preferRelativeResize="0"/>
              <p:nvPr/>
            </p:nvPicPr>
            <p:blipFill rotWithShape="1">
              <a:blip r:embed="rId9">
                <a:alphaModFix/>
              </a:blip>
              <a:srcRect l="60519"/>
              <a:stretch/>
            </p:blipFill>
            <p:spPr>
              <a:xfrm>
                <a:off x="6147081" y="1186463"/>
                <a:ext cx="1978249" cy="2783653"/>
              </a:xfrm>
              <a:prstGeom prst="rect">
                <a:avLst/>
              </a:prstGeom>
              <a:noFill/>
              <a:ln>
                <a:noFill/>
              </a:ln>
            </p:spPr>
          </p:pic>
        </p:grpSp>
        <p:sp>
          <p:nvSpPr>
            <p:cNvPr id="820" name="Google Shape;820;p44"/>
            <p:cNvSpPr txBox="1"/>
            <p:nvPr/>
          </p:nvSpPr>
          <p:spPr>
            <a:xfrm>
              <a:off x="3625661" y="2998335"/>
              <a:ext cx="1502334"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chemeClr val="dk1"/>
                  </a:solidFill>
                  <a:latin typeface="Arial"/>
                  <a:ea typeface="Arial"/>
                  <a:cs typeface="Arial"/>
                  <a:sym typeface="Arial"/>
                </a:rPr>
                <a:t>Salmon stoplight tables</a:t>
              </a:r>
              <a:endParaRPr/>
            </a:p>
          </p:txBody>
        </p:sp>
      </p:grpSp>
      <p:grpSp>
        <p:nvGrpSpPr>
          <p:cNvPr id="821" name="Google Shape;821;p44"/>
          <p:cNvGrpSpPr/>
          <p:nvPr/>
        </p:nvGrpSpPr>
        <p:grpSpPr>
          <a:xfrm>
            <a:off x="3261175" y="1304449"/>
            <a:ext cx="2784901" cy="1357973"/>
            <a:chOff x="3261175" y="1304449"/>
            <a:chExt cx="2784901" cy="1357973"/>
          </a:xfrm>
        </p:grpSpPr>
        <p:pic>
          <p:nvPicPr>
            <p:cNvPr id="822" name="Google Shape;822;p44"/>
            <p:cNvPicPr preferRelativeResize="0"/>
            <p:nvPr/>
          </p:nvPicPr>
          <p:blipFill rotWithShape="1">
            <a:blip r:embed="rId10">
              <a:alphaModFix/>
            </a:blip>
            <a:srcRect t="10065"/>
            <a:stretch/>
          </p:blipFill>
          <p:spPr>
            <a:xfrm>
              <a:off x="3441130" y="1557028"/>
              <a:ext cx="2604946" cy="1105394"/>
            </a:xfrm>
            <a:prstGeom prst="rect">
              <a:avLst/>
            </a:prstGeom>
            <a:noFill/>
            <a:ln>
              <a:noFill/>
            </a:ln>
          </p:spPr>
        </p:pic>
        <p:pic>
          <p:nvPicPr>
            <p:cNvPr id="823" name="Google Shape;823;p44"/>
            <p:cNvPicPr preferRelativeResize="0"/>
            <p:nvPr/>
          </p:nvPicPr>
          <p:blipFill rotWithShape="1">
            <a:blip r:embed="rId11">
              <a:alphaModFix/>
            </a:blip>
            <a:srcRect l="15723" t="50000" r="47478" b="39781"/>
            <a:stretch/>
          </p:blipFill>
          <p:spPr>
            <a:xfrm>
              <a:off x="3833182" y="1541262"/>
              <a:ext cx="1197756" cy="327848"/>
            </a:xfrm>
            <a:prstGeom prst="rect">
              <a:avLst/>
            </a:prstGeom>
            <a:noFill/>
            <a:ln>
              <a:noFill/>
            </a:ln>
          </p:spPr>
        </p:pic>
        <p:sp>
          <p:nvSpPr>
            <p:cNvPr id="824" name="Google Shape;824;p44"/>
            <p:cNvSpPr txBox="1"/>
            <p:nvPr/>
          </p:nvSpPr>
          <p:spPr>
            <a:xfrm>
              <a:off x="4373852" y="1304449"/>
              <a:ext cx="949299" cy="27084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chemeClr val="dk1"/>
                  </a:solidFill>
                  <a:latin typeface="Arial"/>
                  <a:ea typeface="Arial"/>
                  <a:cs typeface="Arial"/>
                  <a:sym typeface="Arial"/>
                </a:rPr>
                <a:t>Oregon coast</a:t>
              </a:r>
              <a:endParaRPr/>
            </a:p>
          </p:txBody>
        </p:sp>
        <p:sp>
          <p:nvSpPr>
            <p:cNvPr id="825" name="Google Shape;825;p44"/>
            <p:cNvSpPr txBox="1"/>
            <p:nvPr/>
          </p:nvSpPr>
          <p:spPr>
            <a:xfrm rot="-5400000">
              <a:off x="2726894" y="1881919"/>
              <a:ext cx="1314784"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000">
                  <a:solidFill>
                    <a:schemeClr val="dk1"/>
                  </a:solidFill>
                  <a:latin typeface="Arial"/>
                  <a:ea typeface="Arial"/>
                  <a:cs typeface="Arial"/>
                  <a:sym typeface="Arial"/>
                </a:rPr>
                <a:t>Monthly max (ppm)</a:t>
              </a:r>
              <a:endParaRPr/>
            </a:p>
          </p:txBody>
        </p:sp>
      </p:grpSp>
      <p:sp>
        <p:nvSpPr>
          <p:cNvPr id="2" name="Google Shape;771;p42">
            <a:extLst>
              <a:ext uri="{FF2B5EF4-FFF2-40B4-BE49-F238E27FC236}">
                <a16:creationId xmlns:a16="http://schemas.microsoft.com/office/drawing/2014/main" id="{E3539FF4-955F-0544-901F-E8C672CD4E68}"/>
              </a:ext>
            </a:extLst>
          </p:cNvPr>
          <p:cNvSpPr txBox="1">
            <a:spLocks noGrp="1"/>
          </p:cNvSpPr>
          <p:nvPr>
            <p:ph type="body" idx="1"/>
          </p:nvPr>
        </p:nvSpPr>
        <p:spPr>
          <a:xfrm>
            <a:off x="229826" y="332189"/>
            <a:ext cx="8914173" cy="5745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800"/>
              </a:spcBef>
              <a:spcAft>
                <a:spcPts val="0"/>
              </a:spcAft>
              <a:buClr>
                <a:schemeClr val="dk1"/>
              </a:buClr>
              <a:buSzPts val="1700"/>
              <a:buNone/>
            </a:pPr>
            <a:r>
              <a:rPr lang="en-US" dirty="0">
                <a:solidFill>
                  <a:srgbClr val="1F497D"/>
                </a:solidFill>
              </a:rPr>
              <a:t>Examples of physical, ecological, human activity indicators in the 2023-24 report</a:t>
            </a:r>
            <a:endParaRPr dirty="0">
              <a:solidFill>
                <a:srgbClr val="1F497D"/>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30"/>
        <p:cNvGrpSpPr/>
        <p:nvPr/>
      </p:nvGrpSpPr>
      <p:grpSpPr>
        <a:xfrm>
          <a:off x="0" y="0"/>
          <a:ext cx="0" cy="0"/>
          <a:chOff x="0" y="0"/>
          <a:chExt cx="0" cy="0"/>
        </a:xfrm>
      </p:grpSpPr>
      <p:pic>
        <p:nvPicPr>
          <p:cNvPr id="831" name="Google Shape;831;p45"/>
          <p:cNvPicPr preferRelativeResize="0"/>
          <p:nvPr/>
        </p:nvPicPr>
        <p:blipFill rotWithShape="1">
          <a:blip r:embed="rId3">
            <a:alphaModFix/>
          </a:blip>
          <a:srcRect/>
          <a:stretch/>
        </p:blipFill>
        <p:spPr>
          <a:xfrm>
            <a:off x="336907" y="1920334"/>
            <a:ext cx="3886478" cy="2004604"/>
          </a:xfrm>
          <a:prstGeom prst="rect">
            <a:avLst/>
          </a:prstGeom>
          <a:noFill/>
          <a:ln>
            <a:noFill/>
          </a:ln>
        </p:spPr>
      </p:pic>
      <p:sp>
        <p:nvSpPr>
          <p:cNvPr id="832" name="Google Shape;832;p45"/>
          <p:cNvSpPr txBox="1"/>
          <p:nvPr/>
        </p:nvSpPr>
        <p:spPr>
          <a:xfrm>
            <a:off x="270424" y="1045462"/>
            <a:ext cx="3973246" cy="12003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a:solidFill>
                  <a:srgbClr val="1F497D"/>
                </a:solidFill>
                <a:latin typeface="Arial"/>
                <a:ea typeface="Arial"/>
                <a:cs typeface="Arial"/>
                <a:sym typeface="Arial"/>
              </a:rPr>
              <a:t>Greater diversification of </a:t>
            </a:r>
            <a:r>
              <a:rPr lang="en-US" sz="1200" b="0" i="0" u="sng">
                <a:solidFill>
                  <a:srgbClr val="1F497D"/>
                </a:solidFill>
                <a:latin typeface="Arial"/>
                <a:ea typeface="Arial"/>
                <a:cs typeface="Arial"/>
                <a:sym typeface="Arial"/>
              </a:rPr>
              <a:t>fishing portfolios</a:t>
            </a:r>
            <a:r>
              <a:rPr lang="en-US" sz="1200" b="0" i="0" u="none" strike="noStrike">
                <a:solidFill>
                  <a:srgbClr val="1F497D"/>
                </a:solidFill>
                <a:latin typeface="Arial"/>
                <a:ea typeface="Arial"/>
                <a:cs typeface="Arial"/>
                <a:sym typeface="Arial"/>
              </a:rPr>
              <a:t> may increase average revenue and reduce yearly revenue variability; possibly greater resilience to shocks</a:t>
            </a:r>
            <a:endParaRPr sz="1200" b="0">
              <a:solidFill>
                <a:schemeClr val="dk1"/>
              </a:solidFill>
              <a:latin typeface="Arial"/>
              <a:ea typeface="Arial"/>
              <a:cs typeface="Arial"/>
              <a:sym typeface="Arial"/>
            </a:endParaRPr>
          </a:p>
          <a:p>
            <a:pPr marL="0" marR="0" lvl="0" indent="0" algn="l" rtl="0">
              <a:spcBef>
                <a:spcPts val="0"/>
              </a:spcBef>
              <a:spcAft>
                <a:spcPts val="0"/>
              </a:spcAft>
              <a:buNone/>
            </a:pPr>
            <a:br>
              <a:rPr lang="en-US" sz="1800">
                <a:solidFill>
                  <a:schemeClr val="dk1"/>
                </a:solidFill>
                <a:latin typeface="Arial"/>
                <a:ea typeface="Arial"/>
                <a:cs typeface="Arial"/>
                <a:sym typeface="Arial"/>
              </a:rPr>
            </a:br>
            <a:endParaRPr sz="1800">
              <a:solidFill>
                <a:schemeClr val="dk1"/>
              </a:solidFill>
              <a:latin typeface="Arial"/>
              <a:ea typeface="Arial"/>
              <a:cs typeface="Arial"/>
              <a:sym typeface="Arial"/>
            </a:endParaRPr>
          </a:p>
        </p:txBody>
      </p:sp>
      <p:sp>
        <p:nvSpPr>
          <p:cNvPr id="833" name="Google Shape;833;p45"/>
          <p:cNvSpPr txBox="1"/>
          <p:nvPr/>
        </p:nvSpPr>
        <p:spPr>
          <a:xfrm>
            <a:off x="412648" y="4020233"/>
            <a:ext cx="3211175"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a:solidFill>
                  <a:srgbClr val="1F497D"/>
                </a:solidFill>
                <a:latin typeface="Calibri"/>
                <a:ea typeface="Calibri"/>
                <a:cs typeface="Calibri"/>
                <a:sym typeface="Calibri"/>
              </a:rPr>
              <a:t>Diversification &lt;- measure of how revenue is spread across species groups</a:t>
            </a:r>
            <a:endParaRPr sz="1200">
              <a:solidFill>
                <a:schemeClr val="dk1"/>
              </a:solidFill>
              <a:latin typeface="Arial"/>
              <a:ea typeface="Arial"/>
              <a:cs typeface="Arial"/>
              <a:sym typeface="Arial"/>
            </a:endParaRPr>
          </a:p>
        </p:txBody>
      </p:sp>
      <p:sp>
        <p:nvSpPr>
          <p:cNvPr id="834" name="Google Shape;834;p45"/>
          <p:cNvSpPr txBox="1"/>
          <p:nvPr/>
        </p:nvSpPr>
        <p:spPr>
          <a:xfrm>
            <a:off x="250669" y="408352"/>
            <a:ext cx="2910317" cy="553968"/>
          </a:xfrm>
          <a:prstGeom prst="rect">
            <a:avLst/>
          </a:prstGeom>
          <a:noFill/>
          <a:ln>
            <a:noFill/>
          </a:ln>
        </p:spPr>
        <p:txBody>
          <a:bodyPr spcFirstLastPara="1" wrap="square" lIns="91425" tIns="91425" rIns="91425" bIns="91425" anchor="t" anchorCtr="0">
            <a:spAutoFit/>
          </a:bodyPr>
          <a:lstStyle/>
          <a:p>
            <a:pPr marL="0" marR="0" lvl="0" indent="0" algn="l" rtl="0">
              <a:spcBef>
                <a:spcPts val="0"/>
              </a:spcBef>
              <a:spcAft>
                <a:spcPts val="0"/>
              </a:spcAft>
              <a:buClr>
                <a:srgbClr val="0070C0"/>
              </a:buClr>
              <a:buSzPts val="2400"/>
              <a:buFont typeface="Calibri"/>
              <a:buNone/>
            </a:pPr>
            <a:r>
              <a:rPr lang="en-US" sz="2400">
                <a:solidFill>
                  <a:srgbClr val="0070C0"/>
                </a:solidFill>
                <a:latin typeface="Calibri"/>
                <a:ea typeface="Calibri"/>
                <a:cs typeface="Calibri"/>
                <a:sym typeface="Calibri"/>
              </a:rPr>
              <a:t>Human wellbeing</a:t>
            </a:r>
            <a:endParaRPr sz="2400">
              <a:solidFill>
                <a:srgbClr val="0070C0"/>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38"/>
        <p:cNvGrpSpPr/>
        <p:nvPr/>
      </p:nvGrpSpPr>
      <p:grpSpPr>
        <a:xfrm>
          <a:off x="0" y="0"/>
          <a:ext cx="0" cy="0"/>
          <a:chOff x="0" y="0"/>
          <a:chExt cx="0" cy="0"/>
        </a:xfrm>
      </p:grpSpPr>
      <p:pic>
        <p:nvPicPr>
          <p:cNvPr id="839" name="Google Shape;839;p46"/>
          <p:cNvPicPr preferRelativeResize="0"/>
          <p:nvPr/>
        </p:nvPicPr>
        <p:blipFill rotWithShape="1">
          <a:blip r:embed="rId3">
            <a:alphaModFix/>
          </a:blip>
          <a:srcRect l="24869" t="3987" r="45530" b="3718"/>
          <a:stretch/>
        </p:blipFill>
        <p:spPr>
          <a:xfrm>
            <a:off x="6448170" y="-4617"/>
            <a:ext cx="2714358" cy="5078750"/>
          </a:xfrm>
          <a:prstGeom prst="rect">
            <a:avLst/>
          </a:prstGeom>
          <a:noFill/>
          <a:ln>
            <a:noFill/>
          </a:ln>
        </p:spPr>
      </p:pic>
      <p:grpSp>
        <p:nvGrpSpPr>
          <p:cNvPr id="840" name="Google Shape;840;p46"/>
          <p:cNvGrpSpPr/>
          <p:nvPr/>
        </p:nvGrpSpPr>
        <p:grpSpPr>
          <a:xfrm>
            <a:off x="5394996" y="4316068"/>
            <a:ext cx="1136700" cy="723000"/>
            <a:chOff x="6779550" y="1083050"/>
            <a:chExt cx="1136700" cy="723000"/>
          </a:xfrm>
        </p:grpSpPr>
        <p:sp>
          <p:nvSpPr>
            <p:cNvPr id="841" name="Google Shape;841;p46"/>
            <p:cNvSpPr txBox="1"/>
            <p:nvPr/>
          </p:nvSpPr>
          <p:spPr>
            <a:xfrm>
              <a:off x="6934650" y="1083050"/>
              <a:ext cx="981600" cy="723000"/>
            </a:xfrm>
            <a:prstGeom prst="rect">
              <a:avLst/>
            </a:prstGeom>
            <a:noFill/>
            <a:ln>
              <a:noFill/>
            </a:ln>
          </p:spPr>
          <p:txBody>
            <a:bodyPr spcFirstLastPara="1" wrap="square" lIns="91425" tIns="91425" rIns="91425" bIns="91425" anchor="ctr" anchorCtr="0">
              <a:noAutofit/>
            </a:bodyPr>
            <a:lstStyle/>
            <a:p>
              <a:pPr marL="0" marR="0" lvl="0" indent="0" algn="l" rtl="0">
                <a:lnSpc>
                  <a:spcPct val="150000"/>
                </a:lnSpc>
                <a:spcBef>
                  <a:spcPts val="0"/>
                </a:spcBef>
                <a:spcAft>
                  <a:spcPts val="0"/>
                </a:spcAft>
                <a:buClr>
                  <a:schemeClr val="dk2"/>
                </a:buClr>
                <a:buSzPts val="1000"/>
                <a:buFont typeface="Calibri"/>
                <a:buNone/>
              </a:pPr>
              <a:r>
                <a:rPr lang="en-US" sz="1000" b="1">
                  <a:solidFill>
                    <a:schemeClr val="dk2"/>
                  </a:solidFill>
                  <a:latin typeface="Calibri"/>
                  <a:ea typeface="Calibri"/>
                  <a:cs typeface="Calibri"/>
                  <a:sym typeface="Calibri"/>
                </a:rPr>
                <a:t>Commercial</a:t>
              </a:r>
              <a:endParaRPr sz="1000" b="1">
                <a:solidFill>
                  <a:schemeClr val="dk2"/>
                </a:solidFill>
                <a:latin typeface="Calibri"/>
                <a:ea typeface="Calibri"/>
                <a:cs typeface="Calibri"/>
                <a:sym typeface="Calibri"/>
              </a:endParaRPr>
            </a:p>
            <a:p>
              <a:pPr marL="0" marR="0" lvl="0" indent="0" algn="l" rtl="0">
                <a:lnSpc>
                  <a:spcPct val="150000"/>
                </a:lnSpc>
                <a:spcBef>
                  <a:spcPts val="0"/>
                </a:spcBef>
                <a:spcAft>
                  <a:spcPts val="0"/>
                </a:spcAft>
                <a:buClr>
                  <a:schemeClr val="dk2"/>
                </a:buClr>
                <a:buSzPts val="1000"/>
                <a:buFont typeface="Calibri"/>
                <a:buNone/>
              </a:pPr>
              <a:r>
                <a:rPr lang="en-US" sz="1000" b="1">
                  <a:solidFill>
                    <a:schemeClr val="dk2"/>
                  </a:solidFill>
                  <a:latin typeface="Calibri"/>
                  <a:ea typeface="Calibri"/>
                  <a:cs typeface="Calibri"/>
                  <a:sym typeface="Calibri"/>
                </a:rPr>
                <a:t>Recreational</a:t>
              </a:r>
              <a:endParaRPr sz="1000" b="1">
                <a:solidFill>
                  <a:schemeClr val="dk2"/>
                </a:solidFill>
                <a:latin typeface="Calibri"/>
                <a:ea typeface="Calibri"/>
                <a:cs typeface="Calibri"/>
                <a:sym typeface="Calibri"/>
              </a:endParaRPr>
            </a:p>
            <a:p>
              <a:pPr marL="0" marR="0" lvl="0" indent="0" algn="l" rtl="0">
                <a:lnSpc>
                  <a:spcPct val="150000"/>
                </a:lnSpc>
                <a:spcBef>
                  <a:spcPts val="0"/>
                </a:spcBef>
                <a:spcAft>
                  <a:spcPts val="0"/>
                </a:spcAft>
                <a:buClr>
                  <a:schemeClr val="dk2"/>
                </a:buClr>
                <a:buSzPts val="1000"/>
                <a:buFont typeface="Calibri"/>
                <a:buNone/>
              </a:pPr>
              <a:r>
                <a:rPr lang="en-US" sz="1000" b="1">
                  <a:solidFill>
                    <a:schemeClr val="dk2"/>
                  </a:solidFill>
                  <a:latin typeface="Calibri"/>
                  <a:ea typeface="Calibri"/>
                  <a:cs typeface="Calibri"/>
                  <a:sym typeface="Calibri"/>
                </a:rPr>
                <a:t>Both</a:t>
              </a:r>
              <a:endParaRPr sz="1000" b="1">
                <a:solidFill>
                  <a:schemeClr val="dk2"/>
                </a:solidFill>
                <a:latin typeface="Calibri"/>
                <a:ea typeface="Calibri"/>
                <a:cs typeface="Calibri"/>
                <a:sym typeface="Calibri"/>
              </a:endParaRPr>
            </a:p>
          </p:txBody>
        </p:sp>
        <p:sp>
          <p:nvSpPr>
            <p:cNvPr id="842" name="Google Shape;842;p46"/>
            <p:cNvSpPr/>
            <p:nvPr/>
          </p:nvSpPr>
          <p:spPr>
            <a:xfrm>
              <a:off x="6790200" y="1172075"/>
              <a:ext cx="133800" cy="133800"/>
            </a:xfrm>
            <a:prstGeom prst="ellipse">
              <a:avLst/>
            </a:pr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43" name="Google Shape;843;p46"/>
            <p:cNvSpPr/>
            <p:nvPr/>
          </p:nvSpPr>
          <p:spPr>
            <a:xfrm>
              <a:off x="6779550" y="1393500"/>
              <a:ext cx="155100" cy="133800"/>
            </a:xfrm>
            <a:prstGeom prst="triangle">
              <a:avLst>
                <a:gd name="adj" fmla="val 50000"/>
              </a:avLst>
            </a:prstGeom>
            <a:solidFill>
              <a:srgbClr val="66666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44" name="Google Shape;844;p46"/>
            <p:cNvSpPr/>
            <p:nvPr/>
          </p:nvSpPr>
          <p:spPr>
            <a:xfrm>
              <a:off x="6790200" y="1614925"/>
              <a:ext cx="133800" cy="1338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grpSp>
      <p:grpSp>
        <p:nvGrpSpPr>
          <p:cNvPr id="845" name="Google Shape;845;p46"/>
          <p:cNvGrpSpPr/>
          <p:nvPr/>
        </p:nvGrpSpPr>
        <p:grpSpPr>
          <a:xfrm>
            <a:off x="4820031" y="3631091"/>
            <a:ext cx="1941100" cy="619975"/>
            <a:chOff x="6306525" y="351575"/>
            <a:chExt cx="1941100" cy="619975"/>
          </a:xfrm>
        </p:grpSpPr>
        <p:grpSp>
          <p:nvGrpSpPr>
            <p:cNvPr id="846" name="Google Shape;846;p46"/>
            <p:cNvGrpSpPr/>
            <p:nvPr/>
          </p:nvGrpSpPr>
          <p:grpSpPr>
            <a:xfrm>
              <a:off x="6637700" y="351575"/>
              <a:ext cx="1356600" cy="441777"/>
              <a:chOff x="6637700" y="351575"/>
              <a:chExt cx="1356600" cy="441777"/>
            </a:xfrm>
          </p:grpSpPr>
          <p:sp>
            <p:nvSpPr>
              <p:cNvPr id="847" name="Google Shape;847;p46"/>
              <p:cNvSpPr txBox="1"/>
              <p:nvPr/>
            </p:nvSpPr>
            <p:spPr>
              <a:xfrm>
                <a:off x="6637700" y="351575"/>
                <a:ext cx="1356600" cy="2418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1000"/>
                  <a:buFont typeface="Calibri"/>
                  <a:buNone/>
                </a:pPr>
                <a:r>
                  <a:rPr lang="en-US" sz="1000" b="1">
                    <a:solidFill>
                      <a:schemeClr val="dk2"/>
                    </a:solidFill>
                    <a:latin typeface="Calibri"/>
                    <a:ea typeface="Calibri"/>
                    <a:cs typeface="Calibri"/>
                    <a:sym typeface="Calibri"/>
                  </a:rPr>
                  <a:t>Social Vulnerability</a:t>
                </a:r>
                <a:endParaRPr sz="1000" b="1">
                  <a:solidFill>
                    <a:schemeClr val="dk2"/>
                  </a:solidFill>
                  <a:latin typeface="Calibri"/>
                  <a:ea typeface="Calibri"/>
                  <a:cs typeface="Calibri"/>
                  <a:sym typeface="Calibri"/>
                </a:endParaRPr>
              </a:p>
            </p:txBody>
          </p:sp>
          <p:pic>
            <p:nvPicPr>
              <p:cNvPr id="848" name="Google Shape;848;p46"/>
              <p:cNvPicPr preferRelativeResize="0"/>
              <p:nvPr/>
            </p:nvPicPr>
            <p:blipFill rotWithShape="1">
              <a:blip r:embed="rId3">
                <a:alphaModFix/>
              </a:blip>
              <a:srcRect l="56023" t="41678" r="41127" b="38290"/>
              <a:stretch/>
            </p:blipFill>
            <p:spPr>
              <a:xfrm rot="5400000">
                <a:off x="7197387" y="162464"/>
                <a:ext cx="241802" cy="1019975"/>
              </a:xfrm>
              <a:prstGeom prst="rect">
                <a:avLst/>
              </a:prstGeom>
              <a:noFill/>
              <a:ln>
                <a:noFill/>
              </a:ln>
            </p:spPr>
          </p:pic>
        </p:grpSp>
        <p:grpSp>
          <p:nvGrpSpPr>
            <p:cNvPr id="849" name="Google Shape;849;p46"/>
            <p:cNvGrpSpPr/>
            <p:nvPr/>
          </p:nvGrpSpPr>
          <p:grpSpPr>
            <a:xfrm>
              <a:off x="6306525" y="351575"/>
              <a:ext cx="1941100" cy="619975"/>
              <a:chOff x="6306525" y="351575"/>
              <a:chExt cx="1941100" cy="619975"/>
            </a:xfrm>
          </p:grpSpPr>
          <p:grpSp>
            <p:nvGrpSpPr>
              <p:cNvPr id="850" name="Google Shape;850;p46"/>
              <p:cNvGrpSpPr/>
              <p:nvPr/>
            </p:nvGrpSpPr>
            <p:grpSpPr>
              <a:xfrm>
                <a:off x="6637700" y="351575"/>
                <a:ext cx="1356600" cy="619975"/>
                <a:chOff x="6637700" y="351575"/>
                <a:chExt cx="1356600" cy="619975"/>
              </a:xfrm>
            </p:grpSpPr>
            <p:sp>
              <p:nvSpPr>
                <p:cNvPr id="851" name="Google Shape;851;p46"/>
                <p:cNvSpPr txBox="1"/>
                <p:nvPr/>
              </p:nvSpPr>
              <p:spPr>
                <a:xfrm>
                  <a:off x="6637700" y="351575"/>
                  <a:ext cx="1356600" cy="2418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1000"/>
                    <a:buFont typeface="Calibri"/>
                    <a:buNone/>
                  </a:pPr>
                  <a:r>
                    <a:rPr lang="en-US" sz="1000" b="1">
                      <a:solidFill>
                        <a:schemeClr val="dk2"/>
                      </a:solidFill>
                      <a:latin typeface="Calibri"/>
                      <a:ea typeface="Calibri"/>
                      <a:cs typeface="Calibri"/>
                      <a:sym typeface="Calibri"/>
                    </a:rPr>
                    <a:t>Social Vulnerability</a:t>
                  </a:r>
                  <a:endParaRPr sz="1000" b="1">
                    <a:solidFill>
                      <a:schemeClr val="dk2"/>
                    </a:solidFill>
                    <a:latin typeface="Calibri"/>
                    <a:ea typeface="Calibri"/>
                    <a:cs typeface="Calibri"/>
                    <a:sym typeface="Calibri"/>
                  </a:endParaRPr>
                </a:p>
              </p:txBody>
            </p:sp>
            <p:sp>
              <p:nvSpPr>
                <p:cNvPr id="852" name="Google Shape;852;p46"/>
                <p:cNvSpPr txBox="1"/>
                <p:nvPr/>
              </p:nvSpPr>
              <p:spPr>
                <a:xfrm>
                  <a:off x="6713900" y="793350"/>
                  <a:ext cx="960900" cy="1782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2"/>
                    </a:buClr>
                    <a:buSzPts val="800"/>
                    <a:buFont typeface="Arial"/>
                    <a:buNone/>
                  </a:pPr>
                  <a:r>
                    <a:rPr lang="en-US" sz="800" b="1">
                      <a:solidFill>
                        <a:schemeClr val="dk2"/>
                      </a:solidFill>
                      <a:latin typeface="Arial"/>
                      <a:ea typeface="Arial"/>
                      <a:cs typeface="Arial"/>
                      <a:sym typeface="Arial"/>
                    </a:rPr>
                    <a:t>0         1           2 </a:t>
                  </a:r>
                  <a:endParaRPr sz="800" b="1">
                    <a:solidFill>
                      <a:schemeClr val="dk2"/>
                    </a:solidFill>
                    <a:latin typeface="Arial"/>
                    <a:ea typeface="Arial"/>
                    <a:cs typeface="Arial"/>
                    <a:sym typeface="Arial"/>
                  </a:endParaRPr>
                </a:p>
              </p:txBody>
            </p:sp>
          </p:grpSp>
          <p:sp>
            <p:nvSpPr>
              <p:cNvPr id="853" name="Google Shape;853;p46"/>
              <p:cNvSpPr txBox="1"/>
              <p:nvPr/>
            </p:nvSpPr>
            <p:spPr>
              <a:xfrm>
                <a:off x="6306525" y="491013"/>
                <a:ext cx="524100" cy="341100"/>
              </a:xfrm>
              <a:prstGeom prst="rect">
                <a:avLst/>
              </a:prstGeom>
              <a:noFill/>
              <a:ln>
                <a:noFill/>
              </a:ln>
            </p:spPr>
            <p:txBody>
              <a:bodyPr spcFirstLastPara="1" wrap="square" lIns="91425" tIns="91425" rIns="91425" bIns="91425" anchor="t" anchorCtr="0">
                <a:noAutofit/>
              </a:bodyPr>
              <a:lstStyle/>
              <a:p>
                <a:pPr marL="0" marR="0" lvl="0" indent="0" algn="r" rtl="0">
                  <a:spcBef>
                    <a:spcPts val="0"/>
                  </a:spcBef>
                  <a:spcAft>
                    <a:spcPts val="0"/>
                  </a:spcAft>
                  <a:buClr>
                    <a:schemeClr val="dk2"/>
                  </a:buClr>
                  <a:buSzPts val="800"/>
                  <a:buFont typeface="Arial"/>
                  <a:buNone/>
                </a:pPr>
                <a:r>
                  <a:rPr lang="en-US" sz="800" b="1">
                    <a:solidFill>
                      <a:schemeClr val="dk2"/>
                    </a:solidFill>
                    <a:latin typeface="Arial"/>
                    <a:ea typeface="Arial"/>
                    <a:cs typeface="Arial"/>
                    <a:sym typeface="Arial"/>
                  </a:rPr>
                  <a:t>Less</a:t>
                </a:r>
                <a:endParaRPr sz="800" b="1">
                  <a:solidFill>
                    <a:schemeClr val="dk2"/>
                  </a:solidFill>
                  <a:latin typeface="Arial"/>
                  <a:ea typeface="Arial"/>
                  <a:cs typeface="Arial"/>
                  <a:sym typeface="Arial"/>
                </a:endParaRPr>
              </a:p>
            </p:txBody>
          </p:sp>
          <p:sp>
            <p:nvSpPr>
              <p:cNvPr id="854" name="Google Shape;854;p46"/>
              <p:cNvSpPr txBox="1"/>
              <p:nvPr/>
            </p:nvSpPr>
            <p:spPr>
              <a:xfrm>
                <a:off x="7771525" y="491025"/>
                <a:ext cx="476100" cy="3411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2"/>
                  </a:buClr>
                  <a:buSzPts val="800"/>
                  <a:buFont typeface="Arial"/>
                  <a:buNone/>
                </a:pPr>
                <a:r>
                  <a:rPr lang="en-US" sz="800" b="1">
                    <a:solidFill>
                      <a:schemeClr val="dk2"/>
                    </a:solidFill>
                    <a:latin typeface="Arial"/>
                    <a:ea typeface="Arial"/>
                    <a:cs typeface="Arial"/>
                    <a:sym typeface="Arial"/>
                  </a:rPr>
                  <a:t>More</a:t>
                </a:r>
                <a:endParaRPr sz="800" b="1">
                  <a:solidFill>
                    <a:schemeClr val="dk2"/>
                  </a:solidFill>
                  <a:latin typeface="Arial"/>
                  <a:ea typeface="Arial"/>
                  <a:cs typeface="Arial"/>
                  <a:sym typeface="Arial"/>
                </a:endParaRPr>
              </a:p>
            </p:txBody>
          </p:sp>
        </p:grpSp>
      </p:grpSp>
      <p:grpSp>
        <p:nvGrpSpPr>
          <p:cNvPr id="855" name="Google Shape;855;p46"/>
          <p:cNvGrpSpPr/>
          <p:nvPr/>
        </p:nvGrpSpPr>
        <p:grpSpPr>
          <a:xfrm>
            <a:off x="5987043" y="584490"/>
            <a:ext cx="2183375" cy="3246363"/>
            <a:chOff x="2813450" y="634800"/>
            <a:chExt cx="2183375" cy="3246363"/>
          </a:xfrm>
        </p:grpSpPr>
        <p:sp>
          <p:nvSpPr>
            <p:cNvPr id="856" name="Google Shape;856;p46"/>
            <p:cNvSpPr/>
            <p:nvPr/>
          </p:nvSpPr>
          <p:spPr>
            <a:xfrm>
              <a:off x="3742638" y="870700"/>
              <a:ext cx="155100" cy="133800"/>
            </a:xfrm>
            <a:prstGeom prst="triangle">
              <a:avLst>
                <a:gd name="adj" fmla="val 50000"/>
              </a:avLst>
            </a:prstGeom>
            <a:solidFill>
              <a:srgbClr val="66666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57" name="Google Shape;857;p46"/>
            <p:cNvSpPr/>
            <p:nvPr/>
          </p:nvSpPr>
          <p:spPr>
            <a:xfrm>
              <a:off x="3577088" y="675450"/>
              <a:ext cx="133800" cy="1338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58" name="Google Shape;858;p46"/>
            <p:cNvSpPr/>
            <p:nvPr/>
          </p:nvSpPr>
          <p:spPr>
            <a:xfrm>
              <a:off x="3641600" y="879250"/>
              <a:ext cx="133800" cy="1338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59" name="Google Shape;859;p46"/>
            <p:cNvSpPr/>
            <p:nvPr/>
          </p:nvSpPr>
          <p:spPr>
            <a:xfrm>
              <a:off x="3641600" y="718188"/>
              <a:ext cx="133800" cy="133800"/>
            </a:xfrm>
            <a:prstGeom prst="ellipse">
              <a:avLst/>
            </a:pr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60" name="Google Shape;860;p46"/>
            <p:cNvSpPr/>
            <p:nvPr/>
          </p:nvSpPr>
          <p:spPr>
            <a:xfrm>
              <a:off x="3587538" y="824375"/>
              <a:ext cx="155100" cy="133800"/>
            </a:xfrm>
            <a:prstGeom prst="triangle">
              <a:avLst>
                <a:gd name="adj" fmla="val 50000"/>
              </a:avLst>
            </a:prstGeom>
            <a:solidFill>
              <a:srgbClr val="66666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61" name="Google Shape;861;p46"/>
            <p:cNvSpPr/>
            <p:nvPr/>
          </p:nvSpPr>
          <p:spPr>
            <a:xfrm>
              <a:off x="3497750" y="1932863"/>
              <a:ext cx="133800" cy="133800"/>
            </a:xfrm>
            <a:prstGeom prst="ellipse">
              <a:avLst/>
            </a:pr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62" name="Google Shape;862;p46"/>
            <p:cNvSpPr/>
            <p:nvPr/>
          </p:nvSpPr>
          <p:spPr>
            <a:xfrm>
              <a:off x="3620888" y="1004488"/>
              <a:ext cx="155100" cy="133800"/>
            </a:xfrm>
            <a:prstGeom prst="triangle">
              <a:avLst>
                <a:gd name="adj" fmla="val 50000"/>
              </a:avLst>
            </a:prstGeom>
            <a:solidFill>
              <a:srgbClr val="66666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63" name="Google Shape;863;p46"/>
            <p:cNvSpPr/>
            <p:nvPr/>
          </p:nvSpPr>
          <p:spPr>
            <a:xfrm>
              <a:off x="3631538" y="1083038"/>
              <a:ext cx="133800" cy="1338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64" name="Google Shape;864;p46"/>
            <p:cNvSpPr/>
            <p:nvPr/>
          </p:nvSpPr>
          <p:spPr>
            <a:xfrm>
              <a:off x="3620900" y="1161675"/>
              <a:ext cx="155100" cy="133800"/>
            </a:xfrm>
            <a:prstGeom prst="triangle">
              <a:avLst>
                <a:gd name="adj" fmla="val 50000"/>
              </a:avLst>
            </a:prstGeom>
            <a:solidFill>
              <a:srgbClr val="66666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65" name="Google Shape;865;p46"/>
            <p:cNvSpPr/>
            <p:nvPr/>
          </p:nvSpPr>
          <p:spPr>
            <a:xfrm>
              <a:off x="3577100" y="1656800"/>
              <a:ext cx="133800" cy="133800"/>
            </a:xfrm>
            <a:prstGeom prst="rect">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66" name="Google Shape;866;p46"/>
            <p:cNvSpPr/>
            <p:nvPr/>
          </p:nvSpPr>
          <p:spPr>
            <a:xfrm>
              <a:off x="3577100" y="2451613"/>
              <a:ext cx="133800" cy="133800"/>
            </a:xfrm>
            <a:prstGeom prst="ellipse">
              <a:avLst/>
            </a:pr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67" name="Google Shape;867;p46"/>
            <p:cNvSpPr/>
            <p:nvPr/>
          </p:nvSpPr>
          <p:spPr>
            <a:xfrm>
              <a:off x="3797775" y="3211413"/>
              <a:ext cx="133800" cy="133800"/>
            </a:xfrm>
            <a:prstGeom prst="ellipse">
              <a:avLst/>
            </a:pr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68" name="Google Shape;868;p46"/>
            <p:cNvSpPr/>
            <p:nvPr/>
          </p:nvSpPr>
          <p:spPr>
            <a:xfrm>
              <a:off x="3824175" y="3285413"/>
              <a:ext cx="133800" cy="133800"/>
            </a:xfrm>
            <a:prstGeom prst="ellipse">
              <a:avLst/>
            </a:pr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69" name="Google Shape;869;p46"/>
            <p:cNvSpPr/>
            <p:nvPr/>
          </p:nvSpPr>
          <p:spPr>
            <a:xfrm>
              <a:off x="4141125" y="3345225"/>
              <a:ext cx="155100" cy="133800"/>
            </a:xfrm>
            <a:prstGeom prst="triangle">
              <a:avLst>
                <a:gd name="adj" fmla="val 50000"/>
              </a:avLst>
            </a:prstGeom>
            <a:solidFill>
              <a:srgbClr val="666666"/>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70" name="Google Shape;870;p46"/>
            <p:cNvSpPr/>
            <p:nvPr/>
          </p:nvSpPr>
          <p:spPr>
            <a:xfrm>
              <a:off x="4109925" y="3747363"/>
              <a:ext cx="133800" cy="133800"/>
            </a:xfrm>
            <a:prstGeom prst="ellipse">
              <a:avLst/>
            </a:prstGeom>
            <a:solidFill>
              <a:srgbClr val="43434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871" name="Google Shape;871;p46"/>
            <p:cNvSpPr txBox="1"/>
            <p:nvPr/>
          </p:nvSpPr>
          <p:spPr>
            <a:xfrm>
              <a:off x="3093575" y="634800"/>
              <a:ext cx="548100" cy="1338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Westport</a:t>
              </a:r>
              <a:endParaRPr sz="700">
                <a:solidFill>
                  <a:schemeClr val="dk2"/>
                </a:solidFill>
                <a:latin typeface="Arial"/>
                <a:ea typeface="Arial"/>
                <a:cs typeface="Arial"/>
                <a:sym typeface="Arial"/>
              </a:endParaRPr>
            </a:p>
          </p:txBody>
        </p:sp>
        <p:sp>
          <p:nvSpPr>
            <p:cNvPr id="872" name="Google Shape;872;p46"/>
            <p:cNvSpPr txBox="1"/>
            <p:nvPr/>
          </p:nvSpPr>
          <p:spPr>
            <a:xfrm>
              <a:off x="3116150" y="914213"/>
              <a:ext cx="564000" cy="1425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Chinook</a:t>
              </a:r>
              <a:endParaRPr sz="700">
                <a:solidFill>
                  <a:schemeClr val="dk2"/>
                </a:solidFill>
                <a:latin typeface="Arial"/>
                <a:ea typeface="Arial"/>
                <a:cs typeface="Arial"/>
                <a:sym typeface="Arial"/>
              </a:endParaRPr>
            </a:p>
          </p:txBody>
        </p:sp>
        <p:sp>
          <p:nvSpPr>
            <p:cNvPr id="873" name="Google Shape;873;p46"/>
            <p:cNvSpPr txBox="1"/>
            <p:nvPr/>
          </p:nvSpPr>
          <p:spPr>
            <a:xfrm>
              <a:off x="3085050" y="836550"/>
              <a:ext cx="548100" cy="1080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Tokeland</a:t>
              </a:r>
              <a:endParaRPr sz="700">
                <a:solidFill>
                  <a:schemeClr val="dk2"/>
                </a:solidFill>
                <a:latin typeface="Arial"/>
                <a:ea typeface="Arial"/>
                <a:cs typeface="Arial"/>
                <a:sym typeface="Arial"/>
              </a:endParaRPr>
            </a:p>
          </p:txBody>
        </p:sp>
        <p:sp>
          <p:nvSpPr>
            <p:cNvPr id="874" name="Google Shape;874;p46"/>
            <p:cNvSpPr txBox="1"/>
            <p:nvPr/>
          </p:nvSpPr>
          <p:spPr>
            <a:xfrm>
              <a:off x="3198000" y="736175"/>
              <a:ext cx="446700" cy="1248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Ilwaco</a:t>
              </a:r>
              <a:endParaRPr sz="700">
                <a:solidFill>
                  <a:schemeClr val="dk2"/>
                </a:solidFill>
                <a:latin typeface="Arial"/>
                <a:ea typeface="Arial"/>
                <a:cs typeface="Arial"/>
                <a:sym typeface="Arial"/>
              </a:endParaRPr>
            </a:p>
          </p:txBody>
        </p:sp>
        <p:sp>
          <p:nvSpPr>
            <p:cNvPr id="875" name="Google Shape;875;p46"/>
            <p:cNvSpPr txBox="1"/>
            <p:nvPr/>
          </p:nvSpPr>
          <p:spPr>
            <a:xfrm>
              <a:off x="3722450" y="768600"/>
              <a:ext cx="597000" cy="1080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Cathlamet</a:t>
              </a:r>
              <a:endParaRPr sz="700">
                <a:solidFill>
                  <a:schemeClr val="dk2"/>
                </a:solidFill>
                <a:latin typeface="Arial"/>
                <a:ea typeface="Arial"/>
                <a:cs typeface="Arial"/>
                <a:sym typeface="Arial"/>
              </a:endParaRPr>
            </a:p>
          </p:txBody>
        </p:sp>
        <p:sp>
          <p:nvSpPr>
            <p:cNvPr id="876" name="Google Shape;876;p46"/>
            <p:cNvSpPr txBox="1"/>
            <p:nvPr/>
          </p:nvSpPr>
          <p:spPr>
            <a:xfrm>
              <a:off x="3156850" y="1017400"/>
              <a:ext cx="548100" cy="1080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Nehalem</a:t>
              </a:r>
              <a:endParaRPr sz="700">
                <a:solidFill>
                  <a:schemeClr val="dk2"/>
                </a:solidFill>
                <a:latin typeface="Arial"/>
                <a:ea typeface="Arial"/>
                <a:cs typeface="Arial"/>
                <a:sym typeface="Arial"/>
              </a:endParaRPr>
            </a:p>
          </p:txBody>
        </p:sp>
        <p:sp>
          <p:nvSpPr>
            <p:cNvPr id="877" name="Google Shape;877;p46"/>
            <p:cNvSpPr txBox="1"/>
            <p:nvPr/>
          </p:nvSpPr>
          <p:spPr>
            <a:xfrm>
              <a:off x="3124100" y="1100250"/>
              <a:ext cx="548100" cy="1425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Garibaldi</a:t>
              </a:r>
              <a:endParaRPr sz="700">
                <a:solidFill>
                  <a:schemeClr val="dk2"/>
                </a:solidFill>
                <a:latin typeface="Arial"/>
                <a:ea typeface="Arial"/>
                <a:cs typeface="Arial"/>
                <a:sym typeface="Arial"/>
              </a:endParaRPr>
            </a:p>
          </p:txBody>
        </p:sp>
        <p:sp>
          <p:nvSpPr>
            <p:cNvPr id="878" name="Google Shape;878;p46"/>
            <p:cNvSpPr txBox="1"/>
            <p:nvPr/>
          </p:nvSpPr>
          <p:spPr>
            <a:xfrm>
              <a:off x="3258900" y="1198250"/>
              <a:ext cx="433200" cy="1521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Hebo</a:t>
              </a:r>
              <a:endParaRPr sz="700">
                <a:solidFill>
                  <a:schemeClr val="dk2"/>
                </a:solidFill>
                <a:latin typeface="Arial"/>
                <a:ea typeface="Arial"/>
                <a:cs typeface="Arial"/>
                <a:sym typeface="Arial"/>
              </a:endParaRPr>
            </a:p>
          </p:txBody>
        </p:sp>
        <p:sp>
          <p:nvSpPr>
            <p:cNvPr id="879" name="Google Shape;879;p46"/>
            <p:cNvSpPr txBox="1"/>
            <p:nvPr/>
          </p:nvSpPr>
          <p:spPr>
            <a:xfrm>
              <a:off x="2813450" y="1629888"/>
              <a:ext cx="818100" cy="1818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Winchester Bay</a:t>
              </a:r>
              <a:endParaRPr sz="700">
                <a:solidFill>
                  <a:schemeClr val="dk2"/>
                </a:solidFill>
                <a:latin typeface="Arial"/>
                <a:ea typeface="Arial"/>
                <a:cs typeface="Arial"/>
                <a:sym typeface="Arial"/>
              </a:endParaRPr>
            </a:p>
          </p:txBody>
        </p:sp>
        <p:sp>
          <p:nvSpPr>
            <p:cNvPr id="880" name="Google Shape;880;p46"/>
            <p:cNvSpPr txBox="1"/>
            <p:nvPr/>
          </p:nvSpPr>
          <p:spPr>
            <a:xfrm>
              <a:off x="2916025" y="1914550"/>
              <a:ext cx="650700" cy="1521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Port Orford</a:t>
              </a:r>
              <a:endParaRPr sz="700">
                <a:solidFill>
                  <a:schemeClr val="dk2"/>
                </a:solidFill>
                <a:latin typeface="Arial"/>
                <a:ea typeface="Arial"/>
                <a:cs typeface="Arial"/>
                <a:sym typeface="Arial"/>
              </a:endParaRPr>
            </a:p>
          </p:txBody>
        </p:sp>
        <p:sp>
          <p:nvSpPr>
            <p:cNvPr id="881" name="Google Shape;881;p46"/>
            <p:cNvSpPr txBox="1"/>
            <p:nvPr/>
          </p:nvSpPr>
          <p:spPr>
            <a:xfrm>
              <a:off x="2997125" y="2384875"/>
              <a:ext cx="741000" cy="2673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Trinidad</a:t>
              </a:r>
              <a:endParaRPr sz="700">
                <a:solidFill>
                  <a:schemeClr val="dk2"/>
                </a:solidFill>
                <a:latin typeface="Arial"/>
                <a:ea typeface="Arial"/>
                <a:cs typeface="Arial"/>
                <a:sym typeface="Arial"/>
              </a:endParaRPr>
            </a:p>
          </p:txBody>
        </p:sp>
        <p:sp>
          <p:nvSpPr>
            <p:cNvPr id="882" name="Google Shape;882;p46"/>
            <p:cNvSpPr txBox="1"/>
            <p:nvPr/>
          </p:nvSpPr>
          <p:spPr>
            <a:xfrm>
              <a:off x="3337475" y="3220500"/>
              <a:ext cx="534300" cy="1425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Jenner</a:t>
              </a:r>
              <a:endParaRPr sz="700">
                <a:solidFill>
                  <a:schemeClr val="dk2"/>
                </a:solidFill>
                <a:latin typeface="Arial"/>
                <a:ea typeface="Arial"/>
                <a:cs typeface="Arial"/>
                <a:sym typeface="Arial"/>
              </a:endParaRPr>
            </a:p>
          </p:txBody>
        </p:sp>
        <p:sp>
          <p:nvSpPr>
            <p:cNvPr id="883" name="Google Shape;883;p46"/>
            <p:cNvSpPr txBox="1"/>
            <p:nvPr/>
          </p:nvSpPr>
          <p:spPr>
            <a:xfrm>
              <a:off x="4178725" y="3340875"/>
              <a:ext cx="818100" cy="1425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Bethel Island</a:t>
              </a:r>
              <a:endParaRPr sz="700">
                <a:solidFill>
                  <a:schemeClr val="dk2"/>
                </a:solidFill>
                <a:latin typeface="Arial"/>
                <a:ea typeface="Arial"/>
                <a:cs typeface="Arial"/>
                <a:sym typeface="Arial"/>
              </a:endParaRPr>
            </a:p>
          </p:txBody>
        </p:sp>
        <p:sp>
          <p:nvSpPr>
            <p:cNvPr id="884" name="Google Shape;884;p46"/>
            <p:cNvSpPr txBox="1"/>
            <p:nvPr/>
          </p:nvSpPr>
          <p:spPr>
            <a:xfrm>
              <a:off x="3156850" y="3325275"/>
              <a:ext cx="755700" cy="1737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Bodega Bay</a:t>
              </a:r>
              <a:endParaRPr sz="700">
                <a:solidFill>
                  <a:schemeClr val="dk2"/>
                </a:solidFill>
                <a:latin typeface="Arial"/>
                <a:ea typeface="Arial"/>
                <a:cs typeface="Arial"/>
                <a:sym typeface="Arial"/>
              </a:endParaRPr>
            </a:p>
          </p:txBody>
        </p:sp>
        <p:sp>
          <p:nvSpPr>
            <p:cNvPr id="885" name="Google Shape;885;p46"/>
            <p:cNvSpPr txBox="1"/>
            <p:nvPr/>
          </p:nvSpPr>
          <p:spPr>
            <a:xfrm>
              <a:off x="3373550" y="3770325"/>
              <a:ext cx="795000" cy="879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Clr>
                  <a:schemeClr val="dk2"/>
                </a:buClr>
                <a:buSzPts val="700"/>
                <a:buFont typeface="Arial"/>
                <a:buNone/>
              </a:pPr>
              <a:r>
                <a:rPr lang="en-US" sz="700">
                  <a:solidFill>
                    <a:schemeClr val="dk2"/>
                  </a:solidFill>
                  <a:latin typeface="Arial"/>
                  <a:ea typeface="Arial"/>
                  <a:cs typeface="Arial"/>
                  <a:sym typeface="Arial"/>
                </a:rPr>
                <a:t>Moss Landing</a:t>
              </a:r>
              <a:endParaRPr sz="700">
                <a:solidFill>
                  <a:schemeClr val="dk2"/>
                </a:solidFill>
                <a:latin typeface="Arial"/>
                <a:ea typeface="Arial"/>
                <a:cs typeface="Arial"/>
                <a:sym typeface="Arial"/>
              </a:endParaRPr>
            </a:p>
          </p:txBody>
        </p:sp>
      </p:grpSp>
      <p:pic>
        <p:nvPicPr>
          <p:cNvPr id="886" name="Google Shape;886;p46"/>
          <p:cNvPicPr preferRelativeResize="0"/>
          <p:nvPr/>
        </p:nvPicPr>
        <p:blipFill rotWithShape="1">
          <a:blip r:embed="rId4">
            <a:alphaModFix/>
          </a:blip>
          <a:srcRect/>
          <a:stretch/>
        </p:blipFill>
        <p:spPr>
          <a:xfrm>
            <a:off x="336907" y="1920334"/>
            <a:ext cx="3886478" cy="2004604"/>
          </a:xfrm>
          <a:prstGeom prst="rect">
            <a:avLst/>
          </a:prstGeom>
          <a:noFill/>
          <a:ln>
            <a:noFill/>
          </a:ln>
        </p:spPr>
      </p:pic>
      <p:sp>
        <p:nvSpPr>
          <p:cNvPr id="887" name="Google Shape;887;p46"/>
          <p:cNvSpPr txBox="1"/>
          <p:nvPr/>
        </p:nvSpPr>
        <p:spPr>
          <a:xfrm>
            <a:off x="270424" y="1045462"/>
            <a:ext cx="3973246" cy="12003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b="0" i="0" u="none" strike="noStrike">
                <a:solidFill>
                  <a:srgbClr val="1F497D"/>
                </a:solidFill>
                <a:latin typeface="Arial"/>
                <a:ea typeface="Arial"/>
                <a:cs typeface="Arial"/>
                <a:sym typeface="Arial"/>
              </a:rPr>
              <a:t>Greater diversification of </a:t>
            </a:r>
            <a:r>
              <a:rPr lang="en-US" sz="1200" b="0" i="0" u="sng">
                <a:solidFill>
                  <a:srgbClr val="1F497D"/>
                </a:solidFill>
                <a:latin typeface="Arial"/>
                <a:ea typeface="Arial"/>
                <a:cs typeface="Arial"/>
                <a:sym typeface="Arial"/>
              </a:rPr>
              <a:t>fishing portfolios</a:t>
            </a:r>
            <a:r>
              <a:rPr lang="en-US" sz="1200" b="0" i="0" u="none" strike="noStrike">
                <a:solidFill>
                  <a:srgbClr val="1F497D"/>
                </a:solidFill>
                <a:latin typeface="Arial"/>
                <a:ea typeface="Arial"/>
                <a:cs typeface="Arial"/>
                <a:sym typeface="Arial"/>
              </a:rPr>
              <a:t> may increase average revenue and reduce yearly revenue variability; possibly greater resilience to shocks</a:t>
            </a:r>
            <a:endParaRPr sz="1200" b="0">
              <a:solidFill>
                <a:schemeClr val="dk1"/>
              </a:solidFill>
              <a:latin typeface="Arial"/>
              <a:ea typeface="Arial"/>
              <a:cs typeface="Arial"/>
              <a:sym typeface="Arial"/>
            </a:endParaRPr>
          </a:p>
          <a:p>
            <a:pPr marL="0" marR="0" lvl="0" indent="0" algn="l" rtl="0">
              <a:spcBef>
                <a:spcPts val="0"/>
              </a:spcBef>
              <a:spcAft>
                <a:spcPts val="0"/>
              </a:spcAft>
              <a:buNone/>
            </a:pPr>
            <a:br>
              <a:rPr lang="en-US" sz="1800">
                <a:solidFill>
                  <a:schemeClr val="dk1"/>
                </a:solidFill>
                <a:latin typeface="Arial"/>
                <a:ea typeface="Arial"/>
                <a:cs typeface="Arial"/>
                <a:sym typeface="Arial"/>
              </a:rPr>
            </a:br>
            <a:endParaRPr sz="1800">
              <a:solidFill>
                <a:schemeClr val="dk1"/>
              </a:solidFill>
              <a:latin typeface="Arial"/>
              <a:ea typeface="Arial"/>
              <a:cs typeface="Arial"/>
              <a:sym typeface="Arial"/>
            </a:endParaRPr>
          </a:p>
        </p:txBody>
      </p:sp>
      <p:sp>
        <p:nvSpPr>
          <p:cNvPr id="888" name="Google Shape;888;p46"/>
          <p:cNvSpPr txBox="1"/>
          <p:nvPr/>
        </p:nvSpPr>
        <p:spPr>
          <a:xfrm>
            <a:off x="412648" y="4020233"/>
            <a:ext cx="3211175"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200" b="0" i="0" u="none" strike="noStrike">
                <a:solidFill>
                  <a:srgbClr val="1F497D"/>
                </a:solidFill>
                <a:latin typeface="Calibri"/>
                <a:ea typeface="Calibri"/>
                <a:cs typeface="Calibri"/>
                <a:sym typeface="Calibri"/>
              </a:rPr>
              <a:t>Diversification &lt;- measure of how revenue is spread across species groups</a:t>
            </a:r>
            <a:endParaRPr sz="1200">
              <a:solidFill>
                <a:schemeClr val="dk1"/>
              </a:solidFill>
              <a:latin typeface="Arial"/>
              <a:ea typeface="Arial"/>
              <a:cs typeface="Arial"/>
              <a:sym typeface="Arial"/>
            </a:endParaRPr>
          </a:p>
        </p:txBody>
      </p:sp>
      <p:sp>
        <p:nvSpPr>
          <p:cNvPr id="889" name="Google Shape;889;p46"/>
          <p:cNvSpPr/>
          <p:nvPr/>
        </p:nvSpPr>
        <p:spPr>
          <a:xfrm>
            <a:off x="5675052" y="-7883"/>
            <a:ext cx="773118" cy="30319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grpSp>
        <p:nvGrpSpPr>
          <p:cNvPr id="890" name="Google Shape;890;p46"/>
          <p:cNvGrpSpPr/>
          <p:nvPr/>
        </p:nvGrpSpPr>
        <p:grpSpPr>
          <a:xfrm>
            <a:off x="5396807" y="-22785"/>
            <a:ext cx="2855681" cy="5391194"/>
            <a:chOff x="2294428" y="-20635"/>
            <a:chExt cx="2855681" cy="5391194"/>
          </a:xfrm>
        </p:grpSpPr>
        <p:pic>
          <p:nvPicPr>
            <p:cNvPr id="891" name="Google Shape;891;p46"/>
            <p:cNvPicPr preferRelativeResize="0"/>
            <p:nvPr/>
          </p:nvPicPr>
          <p:blipFill rotWithShape="1">
            <a:blip r:embed="rId5">
              <a:alphaModFix/>
            </a:blip>
            <a:srcRect/>
            <a:stretch/>
          </p:blipFill>
          <p:spPr>
            <a:xfrm rot="293967">
              <a:off x="2439125" y="801703"/>
              <a:ext cx="1620328" cy="3457719"/>
            </a:xfrm>
            <a:prstGeom prst="rect">
              <a:avLst/>
            </a:prstGeom>
            <a:noFill/>
            <a:ln>
              <a:noFill/>
            </a:ln>
          </p:spPr>
        </p:pic>
        <p:pic>
          <p:nvPicPr>
            <p:cNvPr id="892" name="Google Shape;892;p46"/>
            <p:cNvPicPr preferRelativeResize="0"/>
            <p:nvPr/>
          </p:nvPicPr>
          <p:blipFill rotWithShape="1">
            <a:blip r:embed="rId6">
              <a:alphaModFix/>
            </a:blip>
            <a:srcRect/>
            <a:stretch/>
          </p:blipFill>
          <p:spPr>
            <a:xfrm rot="7862890" flipH="1">
              <a:off x="3731295" y="3608970"/>
              <a:ext cx="729209" cy="1681083"/>
            </a:xfrm>
            <a:prstGeom prst="rect">
              <a:avLst/>
            </a:prstGeom>
            <a:noFill/>
            <a:ln>
              <a:noFill/>
            </a:ln>
          </p:spPr>
        </p:pic>
        <p:pic>
          <p:nvPicPr>
            <p:cNvPr id="893" name="Google Shape;893;p46"/>
            <p:cNvPicPr preferRelativeResize="0"/>
            <p:nvPr/>
          </p:nvPicPr>
          <p:blipFill rotWithShape="1">
            <a:blip r:embed="rId6">
              <a:alphaModFix/>
            </a:blip>
            <a:srcRect/>
            <a:stretch/>
          </p:blipFill>
          <p:spPr>
            <a:xfrm rot="9817779" flipH="1">
              <a:off x="2589017" y="99877"/>
              <a:ext cx="1045515" cy="1323349"/>
            </a:xfrm>
            <a:prstGeom prst="rect">
              <a:avLst/>
            </a:prstGeom>
            <a:noFill/>
            <a:ln>
              <a:noFill/>
            </a:ln>
          </p:spPr>
        </p:pic>
        <p:pic>
          <p:nvPicPr>
            <p:cNvPr id="894" name="Google Shape;894;p46"/>
            <p:cNvPicPr preferRelativeResize="0"/>
            <p:nvPr/>
          </p:nvPicPr>
          <p:blipFill rotWithShape="1">
            <a:blip r:embed="rId5">
              <a:alphaModFix/>
            </a:blip>
            <a:srcRect/>
            <a:stretch/>
          </p:blipFill>
          <p:spPr>
            <a:xfrm rot="293964">
              <a:off x="2626378" y="437613"/>
              <a:ext cx="1620341" cy="3916751"/>
            </a:xfrm>
            <a:prstGeom prst="rect">
              <a:avLst/>
            </a:prstGeom>
            <a:noFill/>
            <a:ln>
              <a:noFill/>
            </a:ln>
          </p:spPr>
        </p:pic>
        <p:pic>
          <p:nvPicPr>
            <p:cNvPr id="895" name="Google Shape;895;p46"/>
            <p:cNvPicPr preferRelativeResize="0"/>
            <p:nvPr/>
          </p:nvPicPr>
          <p:blipFill rotWithShape="1">
            <a:blip r:embed="rId6">
              <a:alphaModFix/>
            </a:blip>
            <a:srcRect/>
            <a:stretch/>
          </p:blipFill>
          <p:spPr>
            <a:xfrm rot="7862890" flipH="1">
              <a:off x="3912170" y="3703070"/>
              <a:ext cx="729209" cy="1681083"/>
            </a:xfrm>
            <a:prstGeom prst="rect">
              <a:avLst/>
            </a:prstGeom>
            <a:noFill/>
            <a:ln>
              <a:noFill/>
            </a:ln>
          </p:spPr>
        </p:pic>
        <p:pic>
          <p:nvPicPr>
            <p:cNvPr id="896" name="Google Shape;896;p46"/>
            <p:cNvPicPr preferRelativeResize="0"/>
            <p:nvPr/>
          </p:nvPicPr>
          <p:blipFill rotWithShape="1">
            <a:blip r:embed="rId6">
              <a:alphaModFix/>
            </a:blip>
            <a:srcRect/>
            <a:stretch/>
          </p:blipFill>
          <p:spPr>
            <a:xfrm rot="9817793" flipH="1">
              <a:off x="2687181" y="203978"/>
              <a:ext cx="1045513" cy="830241"/>
            </a:xfrm>
            <a:prstGeom prst="rect">
              <a:avLst/>
            </a:prstGeom>
            <a:noFill/>
            <a:ln>
              <a:noFill/>
            </a:ln>
          </p:spPr>
        </p:pic>
      </p:grpSp>
      <p:sp>
        <p:nvSpPr>
          <p:cNvPr id="897" name="Google Shape;897;p46"/>
          <p:cNvSpPr txBox="1"/>
          <p:nvPr/>
        </p:nvSpPr>
        <p:spPr>
          <a:xfrm>
            <a:off x="250669" y="408352"/>
            <a:ext cx="2910317" cy="553968"/>
          </a:xfrm>
          <a:prstGeom prst="rect">
            <a:avLst/>
          </a:prstGeom>
          <a:noFill/>
          <a:ln>
            <a:noFill/>
          </a:ln>
        </p:spPr>
        <p:txBody>
          <a:bodyPr spcFirstLastPara="1" wrap="square" lIns="91425" tIns="91425" rIns="91425" bIns="91425" anchor="t" anchorCtr="0">
            <a:spAutoFit/>
          </a:bodyPr>
          <a:lstStyle/>
          <a:p>
            <a:pPr marL="0" marR="0" lvl="0" indent="0" algn="l" rtl="0">
              <a:spcBef>
                <a:spcPts val="0"/>
              </a:spcBef>
              <a:spcAft>
                <a:spcPts val="0"/>
              </a:spcAft>
              <a:buClr>
                <a:srgbClr val="0070C0"/>
              </a:buClr>
              <a:buSzPts val="2400"/>
              <a:buFont typeface="Calibri"/>
              <a:buNone/>
            </a:pPr>
            <a:r>
              <a:rPr lang="en-US" sz="2400">
                <a:solidFill>
                  <a:srgbClr val="0070C0"/>
                </a:solidFill>
                <a:latin typeface="Calibri"/>
                <a:ea typeface="Calibri"/>
                <a:cs typeface="Calibri"/>
                <a:sym typeface="Calibri"/>
              </a:rPr>
              <a:t>Human wellbeing</a:t>
            </a:r>
            <a:endParaRPr sz="2400">
              <a:solidFill>
                <a:srgbClr val="0070C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p47"/>
          <p:cNvSpPr txBox="1">
            <a:spLocks noGrp="1"/>
          </p:cNvSpPr>
          <p:nvPr>
            <p:ph type="sldNum" idx="12"/>
          </p:nvPr>
        </p:nvSpPr>
        <p:spPr>
          <a:xfrm>
            <a:off x="-1" y="4972050"/>
            <a:ext cx="1121700" cy="171600"/>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Clr>
                <a:srgbClr val="FFFFFF"/>
              </a:buClr>
              <a:buSzPts val="1000"/>
              <a:buFont typeface="Calibri"/>
              <a:buNone/>
            </a:pPr>
            <a:fld id="{00000000-1234-1234-1234-123412341234}" type="slidenum">
              <a:rPr lang="en-US">
                <a:latin typeface="Calibri"/>
                <a:ea typeface="Calibri"/>
                <a:cs typeface="Calibri"/>
                <a:sym typeface="Calibri"/>
              </a:rPr>
              <a:t>16</a:t>
            </a:fld>
            <a:endParaRPr>
              <a:latin typeface="Calibri"/>
              <a:ea typeface="Calibri"/>
              <a:cs typeface="Calibri"/>
              <a:sym typeface="Calibri"/>
            </a:endParaRPr>
          </a:p>
        </p:txBody>
      </p:sp>
      <p:sp>
        <p:nvSpPr>
          <p:cNvPr id="904" name="Google Shape;904;p47"/>
          <p:cNvSpPr txBox="1">
            <a:spLocks noGrp="1"/>
          </p:cNvSpPr>
          <p:nvPr>
            <p:ph type="ftr" idx="11"/>
          </p:nvPr>
        </p:nvSpPr>
        <p:spPr>
          <a:xfrm>
            <a:off x="1228287" y="4972050"/>
            <a:ext cx="7915800" cy="171600"/>
          </a:xfrm>
          <a:prstGeom prst="rect">
            <a:avLst/>
          </a:prstGeom>
          <a:noFill/>
          <a:ln>
            <a:noFill/>
          </a:ln>
        </p:spPr>
        <p:txBody>
          <a:bodyPr spcFirstLastPara="1" wrap="square" lIns="68575" tIns="34275" rIns="68575" bIns="34275" anchor="ctr" anchorCtr="0">
            <a:noAutofit/>
          </a:bodyPr>
          <a:lstStyle/>
          <a:p>
            <a:pPr marL="0" lvl="0" indent="0" algn="ctr" rtl="0">
              <a:spcBef>
                <a:spcPts val="0"/>
              </a:spcBef>
              <a:spcAft>
                <a:spcPts val="0"/>
              </a:spcAft>
              <a:buClr>
                <a:srgbClr val="FFFFFF"/>
              </a:buClr>
              <a:buSzPts val="900"/>
              <a:buFont typeface="Arial"/>
              <a:buNone/>
            </a:pPr>
            <a:r>
              <a:rPr lang="en-US"/>
              <a:t>2023-24</a:t>
            </a:r>
            <a:r>
              <a:rPr lang="en-US">
                <a:latin typeface="Calibri"/>
                <a:ea typeface="Calibri"/>
                <a:cs typeface="Calibri"/>
                <a:sym typeface="Calibri"/>
              </a:rPr>
              <a:t> California Current Ecosystem Status Report | NOAA California Current IEA Team</a:t>
            </a:r>
            <a:endParaRPr>
              <a:latin typeface="Calibri"/>
              <a:ea typeface="Calibri"/>
              <a:cs typeface="Calibri"/>
              <a:sym typeface="Calibri"/>
            </a:endParaRPr>
          </a:p>
        </p:txBody>
      </p:sp>
      <p:sp>
        <p:nvSpPr>
          <p:cNvPr id="905" name="Google Shape;905;p47"/>
          <p:cNvSpPr txBox="1">
            <a:spLocks noGrp="1"/>
          </p:cNvSpPr>
          <p:nvPr>
            <p:ph type="body" idx="1"/>
          </p:nvPr>
        </p:nvSpPr>
        <p:spPr>
          <a:xfrm>
            <a:off x="198982" y="830801"/>
            <a:ext cx="4925175" cy="2921392"/>
          </a:xfrm>
          <a:prstGeom prst="rect">
            <a:avLst/>
          </a:prstGeom>
          <a:noFill/>
          <a:ln>
            <a:noFill/>
          </a:ln>
        </p:spPr>
        <p:txBody>
          <a:bodyPr spcFirstLastPara="1" wrap="square" lIns="68575" tIns="34275" rIns="68575" bIns="34275" anchor="t" anchorCtr="0">
            <a:noAutofit/>
          </a:bodyPr>
          <a:lstStyle/>
          <a:p>
            <a:pPr marL="0" lvl="0" indent="0" algn="l" rtl="0">
              <a:lnSpc>
                <a:spcPct val="115000"/>
              </a:lnSpc>
              <a:spcBef>
                <a:spcPts val="0"/>
              </a:spcBef>
              <a:spcAft>
                <a:spcPts val="0"/>
              </a:spcAft>
              <a:buSzPts val="1360"/>
              <a:buNone/>
            </a:pPr>
            <a:endParaRPr sz="1600" b="1">
              <a:solidFill>
                <a:schemeClr val="dk2"/>
              </a:solidFill>
            </a:endParaRPr>
          </a:p>
          <a:p>
            <a:pPr marL="0" lvl="0" indent="0" algn="l" rtl="0">
              <a:lnSpc>
                <a:spcPct val="115000"/>
              </a:lnSpc>
              <a:spcBef>
                <a:spcPts val="0"/>
              </a:spcBef>
              <a:spcAft>
                <a:spcPts val="0"/>
              </a:spcAft>
              <a:buSzPts val="1360"/>
              <a:buNone/>
            </a:pPr>
            <a:r>
              <a:rPr lang="en-US" sz="1600">
                <a:solidFill>
                  <a:srgbClr val="1F497D"/>
                </a:solidFill>
              </a:rPr>
              <a:t>The “Climate Change Appendix” includes new research to support climate-informed decision-making:</a:t>
            </a:r>
            <a:endParaRPr sz="1600">
              <a:solidFill>
                <a:srgbClr val="1F497D"/>
              </a:solidFill>
            </a:endParaRPr>
          </a:p>
          <a:p>
            <a:pPr marL="457200" lvl="0" indent="-330200" algn="l" rtl="0">
              <a:lnSpc>
                <a:spcPct val="100000"/>
              </a:lnSpc>
              <a:spcBef>
                <a:spcPts val="900"/>
              </a:spcBef>
              <a:spcAft>
                <a:spcPts val="0"/>
              </a:spcAft>
              <a:buClr>
                <a:schemeClr val="dk2"/>
              </a:buClr>
              <a:buSzPts val="1600"/>
              <a:buChar char="●"/>
            </a:pPr>
            <a:r>
              <a:rPr lang="en-US" sz="1600">
                <a:solidFill>
                  <a:srgbClr val="3D4652"/>
                </a:solidFill>
              </a:rPr>
              <a:t>Seasonal forecasts of marine heatwaves</a:t>
            </a:r>
            <a:br>
              <a:rPr lang="en-US" sz="1600">
                <a:solidFill>
                  <a:srgbClr val="3D4652"/>
                </a:solidFill>
              </a:rPr>
            </a:br>
            <a:endParaRPr sz="900">
              <a:solidFill>
                <a:srgbClr val="3D4652"/>
              </a:solidFill>
            </a:endParaRPr>
          </a:p>
          <a:p>
            <a:pPr marL="457200" lvl="0" indent="-330200" algn="l" rtl="0">
              <a:lnSpc>
                <a:spcPct val="100000"/>
              </a:lnSpc>
              <a:spcBef>
                <a:spcPts val="0"/>
              </a:spcBef>
              <a:spcAft>
                <a:spcPts val="0"/>
              </a:spcAft>
              <a:buClr>
                <a:schemeClr val="dk2"/>
              </a:buClr>
              <a:buSzPts val="1600"/>
              <a:buChar char="●"/>
            </a:pPr>
            <a:r>
              <a:rPr lang="en-US" sz="1600">
                <a:solidFill>
                  <a:srgbClr val="3D4652"/>
                </a:solidFill>
              </a:rPr>
              <a:t>Projections of long-term shifts in the distribution and abundance</a:t>
            </a:r>
            <a:br>
              <a:rPr lang="en-US" sz="1600">
                <a:solidFill>
                  <a:srgbClr val="3D4652"/>
                </a:solidFill>
              </a:rPr>
            </a:br>
            <a:endParaRPr sz="900">
              <a:solidFill>
                <a:srgbClr val="3D4652"/>
              </a:solidFill>
            </a:endParaRPr>
          </a:p>
          <a:p>
            <a:pPr marL="457200" lvl="0" indent="-330200" algn="l" rtl="0">
              <a:lnSpc>
                <a:spcPct val="100000"/>
              </a:lnSpc>
              <a:spcBef>
                <a:spcPts val="0"/>
              </a:spcBef>
              <a:spcAft>
                <a:spcPts val="0"/>
              </a:spcAft>
              <a:buClr>
                <a:schemeClr val="dk2"/>
              </a:buClr>
              <a:buSzPts val="1600"/>
              <a:buChar char="●"/>
            </a:pPr>
            <a:r>
              <a:rPr lang="en-US" sz="1600">
                <a:solidFill>
                  <a:srgbClr val="3D4652"/>
                </a:solidFill>
              </a:rPr>
              <a:t>Social-ecological vulnerability and climate risk for fishing fleets </a:t>
            </a:r>
            <a:endParaRPr sz="1600">
              <a:solidFill>
                <a:srgbClr val="3D4652"/>
              </a:solidFill>
            </a:endParaRPr>
          </a:p>
          <a:p>
            <a:pPr marL="0" lvl="0" indent="0" algn="l" rtl="0">
              <a:lnSpc>
                <a:spcPct val="100000"/>
              </a:lnSpc>
              <a:spcBef>
                <a:spcPts val="0"/>
              </a:spcBef>
              <a:spcAft>
                <a:spcPts val="0"/>
              </a:spcAft>
              <a:buNone/>
            </a:pPr>
            <a:endParaRPr sz="1600">
              <a:solidFill>
                <a:srgbClr val="3D4652"/>
              </a:solidFill>
            </a:endParaRPr>
          </a:p>
          <a:p>
            <a:pPr marL="0" lvl="0" indent="0" algn="l" rtl="0">
              <a:lnSpc>
                <a:spcPct val="100000"/>
              </a:lnSpc>
              <a:spcBef>
                <a:spcPts val="0"/>
              </a:spcBef>
              <a:spcAft>
                <a:spcPts val="0"/>
              </a:spcAft>
              <a:buNone/>
            </a:pPr>
            <a:endParaRPr sz="1600">
              <a:solidFill>
                <a:srgbClr val="3D4652"/>
              </a:solidFill>
            </a:endParaRPr>
          </a:p>
          <a:p>
            <a:pPr marL="0" lvl="0" indent="0" algn="l" rtl="0">
              <a:lnSpc>
                <a:spcPct val="90000"/>
              </a:lnSpc>
              <a:spcBef>
                <a:spcPts val="900"/>
              </a:spcBef>
              <a:spcAft>
                <a:spcPts val="0"/>
              </a:spcAft>
              <a:buSzPts val="1360"/>
              <a:buNone/>
            </a:pPr>
            <a:r>
              <a:rPr lang="en-US" sz="1600" b="1">
                <a:solidFill>
                  <a:srgbClr val="073763"/>
                </a:solidFill>
              </a:rPr>
              <a:t>	</a:t>
            </a:r>
            <a:r>
              <a:rPr lang="en-US" sz="1800">
                <a:solidFill>
                  <a:srgbClr val="366092"/>
                </a:solidFill>
              </a:rPr>
              <a:t>	                                              </a:t>
            </a:r>
            <a:endParaRPr sz="1800">
              <a:solidFill>
                <a:srgbClr val="366092"/>
              </a:solidFill>
            </a:endParaRPr>
          </a:p>
        </p:txBody>
      </p:sp>
      <p:sp>
        <p:nvSpPr>
          <p:cNvPr id="906" name="Google Shape;906;p47"/>
          <p:cNvSpPr txBox="1"/>
          <p:nvPr/>
        </p:nvSpPr>
        <p:spPr>
          <a:xfrm>
            <a:off x="191100" y="519675"/>
            <a:ext cx="6657600" cy="417300"/>
          </a:xfrm>
          <a:prstGeom prst="rect">
            <a:avLst/>
          </a:prstGeom>
          <a:noFill/>
          <a:ln>
            <a:noFill/>
          </a:ln>
        </p:spPr>
        <p:txBody>
          <a:bodyPr spcFirstLastPara="1" wrap="square" lIns="68575" tIns="34275" rIns="68575" bIns="34275" anchor="t" anchorCtr="0">
            <a:normAutofit lnSpcReduction="10000"/>
          </a:bodyPr>
          <a:lstStyle/>
          <a:p>
            <a:pPr marL="0" marR="0" lvl="0" indent="0" algn="l" rtl="0">
              <a:spcBef>
                <a:spcPts val="0"/>
              </a:spcBef>
              <a:spcAft>
                <a:spcPts val="0"/>
              </a:spcAft>
              <a:buClr>
                <a:srgbClr val="F2F2F2"/>
              </a:buClr>
              <a:buSzPts val="2400"/>
              <a:buFont typeface="Calibri"/>
              <a:buNone/>
            </a:pPr>
            <a:r>
              <a:rPr lang="en-US" sz="2400">
                <a:solidFill>
                  <a:srgbClr val="0070C0"/>
                </a:solidFill>
                <a:latin typeface="Calibri"/>
                <a:ea typeface="Calibri"/>
                <a:cs typeface="Calibri"/>
                <a:sym typeface="Calibri"/>
              </a:rPr>
              <a:t>Supporting climate-ready fisheries</a:t>
            </a:r>
            <a:endParaRPr sz="2400">
              <a:solidFill>
                <a:srgbClr val="0070C0"/>
              </a:solidFill>
              <a:latin typeface="Calibri"/>
              <a:ea typeface="Calibri"/>
              <a:cs typeface="Calibri"/>
              <a:sym typeface="Calibri"/>
            </a:endParaRPr>
          </a:p>
        </p:txBody>
      </p:sp>
      <p:sp>
        <p:nvSpPr>
          <p:cNvPr id="907" name="Google Shape;907;p47"/>
          <p:cNvSpPr txBox="1"/>
          <p:nvPr/>
        </p:nvSpPr>
        <p:spPr>
          <a:xfrm>
            <a:off x="5116275" y="4467476"/>
            <a:ext cx="3836625" cy="609367"/>
          </a:xfrm>
          <a:prstGeom prst="rect">
            <a:avLst/>
          </a:prstGeom>
          <a:noFill/>
          <a:ln>
            <a:noFill/>
          </a:ln>
        </p:spPr>
        <p:txBody>
          <a:bodyPr spcFirstLastPara="1" wrap="square" lIns="91425" tIns="91425" rIns="91425" bIns="91425" anchor="t" anchorCtr="0">
            <a:spAutoFit/>
          </a:bodyPr>
          <a:lstStyle/>
          <a:p>
            <a:pPr marL="0" marR="215900" lvl="0" indent="0" algn="l" rtl="0">
              <a:lnSpc>
                <a:spcPct val="115000"/>
              </a:lnSpc>
              <a:spcBef>
                <a:spcPts val="0"/>
              </a:spcBef>
              <a:spcAft>
                <a:spcPts val="0"/>
              </a:spcAft>
              <a:buClr>
                <a:schemeClr val="hlink"/>
              </a:buClr>
              <a:buSzPts val="1200"/>
              <a:buFont typeface="Calibri"/>
              <a:buNone/>
            </a:pPr>
            <a:r>
              <a:rPr lang="en-US" sz="1200">
                <a:solidFill>
                  <a:schemeClr val="hlink"/>
                </a:solidFill>
                <a:uFill>
                  <a:noFill/>
                </a:uFill>
                <a:latin typeface="Calibri"/>
                <a:ea typeface="Calibri"/>
                <a:cs typeface="Calibri"/>
                <a:sym typeface="Calibri"/>
                <a:hlinkClick r:id="rId3"/>
              </a:rPr>
              <a:t>H.1.a Supplemental CCIEA Team Report 2</a:t>
            </a:r>
            <a:r>
              <a:rPr lang="en-US" sz="1200">
                <a:solidFill>
                  <a:srgbClr val="0E0E0E"/>
                </a:solidFill>
                <a:latin typeface="Calibri"/>
                <a:ea typeface="Calibri"/>
                <a:cs typeface="Calibri"/>
                <a:sym typeface="Calibri"/>
              </a:rPr>
              <a:t>: Appendix E. </a:t>
            </a:r>
            <a:endParaRPr sz="1200">
              <a:solidFill>
                <a:srgbClr val="0E0E0E"/>
              </a:solidFill>
              <a:latin typeface="Calibri"/>
              <a:ea typeface="Calibri"/>
              <a:cs typeface="Calibri"/>
              <a:sym typeface="Calibri"/>
            </a:endParaRPr>
          </a:p>
          <a:p>
            <a:pPr marL="0" marR="215900" lvl="0" indent="0" algn="l" rtl="0">
              <a:lnSpc>
                <a:spcPct val="115000"/>
              </a:lnSpc>
              <a:spcBef>
                <a:spcPts val="0"/>
              </a:spcBef>
              <a:spcAft>
                <a:spcPts val="0"/>
              </a:spcAft>
              <a:buClr>
                <a:srgbClr val="0E0E0E"/>
              </a:buClr>
              <a:buSzPts val="1200"/>
              <a:buFont typeface="Calibri"/>
              <a:buNone/>
            </a:pPr>
            <a:r>
              <a:rPr lang="en-US" sz="1200">
                <a:solidFill>
                  <a:srgbClr val="0E0E0E"/>
                </a:solidFill>
                <a:latin typeface="Calibri"/>
                <a:ea typeface="Calibri"/>
                <a:cs typeface="Calibri"/>
                <a:sym typeface="Calibri"/>
              </a:rPr>
              <a:t>Developing Indicators of climate change and variability</a:t>
            </a:r>
            <a:endParaRPr sz="1200">
              <a:solidFill>
                <a:srgbClr val="0E0E0E"/>
              </a:solidFill>
              <a:latin typeface="Calibri"/>
              <a:ea typeface="Calibri"/>
              <a:cs typeface="Calibri"/>
              <a:sym typeface="Calibri"/>
            </a:endParaRPr>
          </a:p>
        </p:txBody>
      </p:sp>
      <p:sp>
        <p:nvSpPr>
          <p:cNvPr id="908" name="Google Shape;908;p47"/>
          <p:cNvSpPr txBox="1"/>
          <p:nvPr/>
        </p:nvSpPr>
        <p:spPr>
          <a:xfrm>
            <a:off x="8212100" y="3876351"/>
            <a:ext cx="743700" cy="2079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Clr>
                <a:schemeClr val="lt1"/>
              </a:buClr>
              <a:buSzPts val="900"/>
              <a:buFont typeface="Calibri"/>
              <a:buNone/>
            </a:pPr>
            <a:r>
              <a:rPr lang="en-US" sz="900" i="1">
                <a:solidFill>
                  <a:schemeClr val="lt1"/>
                </a:solidFill>
                <a:latin typeface="Calibri"/>
                <a:ea typeface="Calibri"/>
                <a:cs typeface="Calibri"/>
                <a:sym typeface="Calibri"/>
              </a:rPr>
              <a:t>Carol Leigh</a:t>
            </a:r>
            <a:endParaRPr sz="900" i="1">
              <a:solidFill>
                <a:schemeClr val="lt1"/>
              </a:solidFill>
              <a:latin typeface="Calibri"/>
              <a:ea typeface="Calibri"/>
              <a:cs typeface="Calibri"/>
              <a:sym typeface="Calibri"/>
            </a:endParaRPr>
          </a:p>
        </p:txBody>
      </p:sp>
      <p:pic>
        <p:nvPicPr>
          <p:cNvPr id="909" name="Google Shape;909;p47"/>
          <p:cNvPicPr preferRelativeResize="0"/>
          <p:nvPr/>
        </p:nvPicPr>
        <p:blipFill rotWithShape="1">
          <a:blip r:embed="rId4">
            <a:alphaModFix/>
          </a:blip>
          <a:srcRect/>
          <a:stretch/>
        </p:blipFill>
        <p:spPr>
          <a:xfrm>
            <a:off x="5221250" y="575925"/>
            <a:ext cx="3836625" cy="37806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p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p>
            <a:pPr marL="0" lvl="0" indent="0" algn="l" rtl="0">
              <a:spcBef>
                <a:spcPts val="0"/>
              </a:spcBef>
              <a:spcAft>
                <a:spcPts val="0"/>
              </a:spcAft>
              <a:buClr>
                <a:srgbClr val="1C4587"/>
              </a:buClr>
              <a:buSzPts val="2800"/>
              <a:buFont typeface="Calibri"/>
              <a:buNone/>
            </a:pPr>
            <a:r>
              <a:rPr lang="en-US" sz="2400" dirty="0">
                <a:solidFill>
                  <a:srgbClr val="1C4587"/>
                </a:solidFill>
                <a:latin typeface="Calibri"/>
                <a:ea typeface="Calibri"/>
                <a:cs typeface="Calibri"/>
                <a:sym typeface="Calibri"/>
              </a:rPr>
              <a:t>Fishery Ecosystem Plan - Ecosystem Initiative</a:t>
            </a:r>
            <a:endParaRPr sz="2400" dirty="0">
              <a:solidFill>
                <a:srgbClr val="1C4587"/>
              </a:solidFill>
              <a:latin typeface="Calibri"/>
              <a:ea typeface="Calibri"/>
              <a:cs typeface="Calibri"/>
              <a:sym typeface="Calibri"/>
            </a:endParaRPr>
          </a:p>
        </p:txBody>
      </p:sp>
      <p:sp>
        <p:nvSpPr>
          <p:cNvPr id="915" name="Google Shape;915;p48"/>
          <p:cNvSpPr txBox="1">
            <a:spLocks noGrp="1"/>
          </p:cNvSpPr>
          <p:nvPr>
            <p:ph type="body" idx="1"/>
          </p:nvPr>
        </p:nvSpPr>
        <p:spPr>
          <a:xfrm>
            <a:off x="250206" y="1630042"/>
            <a:ext cx="5991996" cy="2252059"/>
          </a:xfrm>
          <a:prstGeom prst="rect">
            <a:avLst/>
          </a:prstGeom>
          <a:noFill/>
          <a:ln>
            <a:noFill/>
          </a:ln>
        </p:spPr>
        <p:txBody>
          <a:bodyPr spcFirstLastPara="1" wrap="square" lIns="91425" tIns="91425" rIns="91425" bIns="91425" anchor="t" anchorCtr="0">
            <a:normAutofit/>
          </a:bodyPr>
          <a:lstStyle/>
          <a:p>
            <a:pPr marL="101600" lvl="0" indent="0" algn="l" rtl="0">
              <a:spcBef>
                <a:spcPts val="0"/>
              </a:spcBef>
              <a:spcAft>
                <a:spcPts val="0"/>
              </a:spcAft>
              <a:buClr>
                <a:schemeClr val="dk2"/>
              </a:buClr>
              <a:buSzPts val="1600"/>
              <a:buNone/>
            </a:pPr>
            <a:endParaRPr sz="1600" dirty="0">
              <a:solidFill>
                <a:srgbClr val="38434F"/>
              </a:solidFill>
              <a:highlight>
                <a:schemeClr val="lt1"/>
              </a:highlight>
            </a:endParaRPr>
          </a:p>
          <a:p>
            <a:pPr marL="347663" lvl="0" indent="-246063" algn="l" rtl="0">
              <a:spcBef>
                <a:spcPts val="0"/>
              </a:spcBef>
              <a:spcAft>
                <a:spcPts val="0"/>
              </a:spcAft>
              <a:buClr>
                <a:schemeClr val="dk2"/>
              </a:buClr>
              <a:buSzPts val="1600"/>
              <a:buChar char="●"/>
            </a:pPr>
            <a:r>
              <a:rPr lang="en-US" sz="1600" dirty="0">
                <a:solidFill>
                  <a:srgbClr val="38434F"/>
                </a:solidFill>
                <a:highlight>
                  <a:schemeClr val="lt1"/>
                </a:highlight>
              </a:rPr>
              <a:t>Determine the need and appropriate timing for additional, FMP-specific ecosystem and climate information, and </a:t>
            </a:r>
            <a:endParaRPr dirty="0"/>
          </a:p>
          <a:p>
            <a:pPr marL="347663" lvl="0" indent="-144463" algn="l" rtl="0">
              <a:spcBef>
                <a:spcPts val="0"/>
              </a:spcBef>
              <a:spcAft>
                <a:spcPts val="0"/>
              </a:spcAft>
              <a:buClr>
                <a:schemeClr val="dk2"/>
              </a:buClr>
              <a:buSzPts val="1600"/>
              <a:buNone/>
            </a:pPr>
            <a:endParaRPr sz="1600" dirty="0">
              <a:solidFill>
                <a:srgbClr val="38434F"/>
              </a:solidFill>
              <a:highlight>
                <a:schemeClr val="lt1"/>
              </a:highlight>
            </a:endParaRPr>
          </a:p>
          <a:p>
            <a:pPr marL="347663" lvl="0" indent="-246063" algn="l" rtl="0">
              <a:spcBef>
                <a:spcPts val="0"/>
              </a:spcBef>
              <a:spcAft>
                <a:spcPts val="0"/>
              </a:spcAft>
              <a:buClr>
                <a:schemeClr val="dk2"/>
              </a:buClr>
              <a:buSzPts val="1600"/>
              <a:buChar char="●"/>
            </a:pPr>
            <a:r>
              <a:rPr lang="en-US" sz="1600" dirty="0">
                <a:solidFill>
                  <a:srgbClr val="38434F"/>
                </a:solidFill>
                <a:highlight>
                  <a:schemeClr val="lt1"/>
                </a:highlight>
              </a:rPr>
              <a:t>Develop clear pathways for this information to be used in the setting of scientific uncertainty, harvest policy, and specific management actions. </a:t>
            </a:r>
            <a:endParaRPr dirty="0"/>
          </a:p>
          <a:p>
            <a:pPr marL="457200" lvl="0" indent="-228600" algn="l" rtl="0">
              <a:spcBef>
                <a:spcPts val="0"/>
              </a:spcBef>
              <a:spcAft>
                <a:spcPts val="0"/>
              </a:spcAft>
              <a:buSzPts val="2000"/>
              <a:buNone/>
            </a:pPr>
            <a:endParaRPr sz="2000" dirty="0">
              <a:highlight>
                <a:schemeClr val="lt1"/>
              </a:highlight>
            </a:endParaRPr>
          </a:p>
        </p:txBody>
      </p:sp>
      <p:pic>
        <p:nvPicPr>
          <p:cNvPr id="916" name="Google Shape;916;p48"/>
          <p:cNvPicPr preferRelativeResize="0"/>
          <p:nvPr/>
        </p:nvPicPr>
        <p:blipFill rotWithShape="1">
          <a:blip r:embed="rId3">
            <a:alphaModFix/>
          </a:blip>
          <a:srcRect/>
          <a:stretch/>
        </p:blipFill>
        <p:spPr>
          <a:xfrm>
            <a:off x="6547864" y="1795398"/>
            <a:ext cx="2140186" cy="2252059"/>
          </a:xfrm>
          <a:prstGeom prst="rect">
            <a:avLst/>
          </a:prstGeom>
          <a:noFill/>
          <a:ln>
            <a:noFill/>
          </a:ln>
        </p:spPr>
      </p:pic>
      <p:sp>
        <p:nvSpPr>
          <p:cNvPr id="917" name="Google Shape;917;p48"/>
          <p:cNvSpPr txBox="1"/>
          <p:nvPr/>
        </p:nvSpPr>
        <p:spPr>
          <a:xfrm>
            <a:off x="376437" y="1163310"/>
            <a:ext cx="7507183"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1">
                <a:solidFill>
                  <a:srgbClr val="1F497D"/>
                </a:solidFill>
                <a:highlight>
                  <a:srgbClr val="FFFFFF"/>
                </a:highlight>
                <a:latin typeface="Arial"/>
                <a:ea typeface="Arial"/>
                <a:cs typeface="Arial"/>
                <a:sym typeface="Arial"/>
              </a:rPr>
              <a:t>Ecosystem and Climate Information for Species, Fisheries, and FMPs</a:t>
            </a:r>
            <a:endParaRPr sz="1800" i="1">
              <a:solidFill>
                <a:srgbClr val="1F497D"/>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graphicFrame>
        <p:nvGraphicFramePr>
          <p:cNvPr id="959" name="Google Shape;959;p52"/>
          <p:cNvGraphicFramePr/>
          <p:nvPr>
            <p:extLst>
              <p:ext uri="{D42A27DB-BD31-4B8C-83A1-F6EECF244321}">
                <p14:modId xmlns:p14="http://schemas.microsoft.com/office/powerpoint/2010/main" val="766119532"/>
              </p:ext>
            </p:extLst>
          </p:nvPr>
        </p:nvGraphicFramePr>
        <p:xfrm>
          <a:off x="1420548" y="1731200"/>
          <a:ext cx="7132325" cy="2890900"/>
        </p:xfrm>
        <a:graphic>
          <a:graphicData uri="http://schemas.openxmlformats.org/drawingml/2006/table">
            <a:tbl>
              <a:tblPr>
                <a:noFill/>
                <a:tableStyleId>{7BA9F289-54E0-4B11-9699-79851A266499}</a:tableStyleId>
              </a:tblPr>
              <a:tblGrid>
                <a:gridCol w="1268289">
                  <a:extLst>
                    <a:ext uri="{9D8B030D-6E8A-4147-A177-3AD203B41FA5}">
                      <a16:colId xmlns:a16="http://schemas.microsoft.com/office/drawing/2014/main" val="20000"/>
                    </a:ext>
                  </a:extLst>
                </a:gridCol>
                <a:gridCol w="1764145">
                  <a:extLst>
                    <a:ext uri="{9D8B030D-6E8A-4147-A177-3AD203B41FA5}">
                      <a16:colId xmlns:a16="http://schemas.microsoft.com/office/drawing/2014/main" val="20001"/>
                    </a:ext>
                  </a:extLst>
                </a:gridCol>
                <a:gridCol w="2048441">
                  <a:extLst>
                    <a:ext uri="{9D8B030D-6E8A-4147-A177-3AD203B41FA5}">
                      <a16:colId xmlns:a16="http://schemas.microsoft.com/office/drawing/2014/main" val="20002"/>
                    </a:ext>
                  </a:extLst>
                </a:gridCol>
                <a:gridCol w="2051450">
                  <a:extLst>
                    <a:ext uri="{9D8B030D-6E8A-4147-A177-3AD203B41FA5}">
                      <a16:colId xmlns:a16="http://schemas.microsoft.com/office/drawing/2014/main" val="20003"/>
                    </a:ext>
                  </a:extLst>
                </a:gridCol>
              </a:tblGrid>
              <a:tr h="277400">
                <a:tc>
                  <a:txBody>
                    <a:bodyPr/>
                    <a:lstStyle/>
                    <a:p>
                      <a:pPr marL="0" marR="0" lvl="0" indent="0" algn="l" rtl="0">
                        <a:lnSpc>
                          <a:spcPct val="100000"/>
                        </a:lnSpc>
                        <a:spcBef>
                          <a:spcPts val="0"/>
                        </a:spcBef>
                        <a:spcAft>
                          <a:spcPts val="0"/>
                        </a:spcAft>
                        <a:buClr>
                          <a:srgbClr val="000000"/>
                        </a:buClr>
                        <a:buSzPts val="900"/>
                        <a:buFont typeface="Arial"/>
                        <a:buNone/>
                      </a:pPr>
                      <a:r>
                        <a:rPr lang="en-US" sz="900" u="none" strike="noStrike" cap="none" dirty="0">
                          <a:latin typeface="Calibri"/>
                          <a:ea typeface="Calibri"/>
                          <a:cs typeface="Calibri"/>
                          <a:sym typeface="Calibri"/>
                        </a:rPr>
                        <a:t> </a:t>
                      </a:r>
                      <a:endParaRPr sz="1100" u="none" strike="noStrike" cap="none" dirty="0"/>
                    </a:p>
                  </a:txBody>
                  <a:tcPr marL="20050" marR="20050" marT="10025" marB="100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25400" cap="flat" cmpd="sng">
                      <a:solidFill>
                        <a:srgbClr val="FFFFFF"/>
                      </a:solidFill>
                      <a:prstDash val="solid"/>
                      <a:round/>
                      <a:headEnd type="none" w="sm" len="sm"/>
                      <a:tailEnd type="none" w="sm" len="sm"/>
                    </a:lnB>
                    <a:solidFill>
                      <a:srgbClr val="008998"/>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dirty="0">
                          <a:solidFill>
                            <a:srgbClr val="FFFFFF"/>
                          </a:solidFill>
                          <a:latin typeface="Calibri"/>
                          <a:ea typeface="Calibri"/>
                          <a:cs typeface="Calibri"/>
                          <a:sym typeface="Calibri"/>
                        </a:rPr>
                        <a:t>Ecosystem-related</a:t>
                      </a:r>
                      <a:endParaRPr sz="1100"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25400" cap="flat" cmpd="sng">
                      <a:solidFill>
                        <a:srgbClr val="FFFFFF"/>
                      </a:solidFill>
                      <a:prstDash val="solid"/>
                      <a:round/>
                      <a:headEnd type="none" w="sm" len="sm"/>
                      <a:tailEnd type="none" w="sm" len="sm"/>
                    </a:lnB>
                    <a:solidFill>
                      <a:srgbClr val="008998"/>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dirty="0">
                          <a:solidFill>
                            <a:srgbClr val="FFFFFF"/>
                          </a:solidFill>
                          <a:latin typeface="Calibri"/>
                          <a:ea typeface="Calibri"/>
                          <a:cs typeface="Calibri"/>
                          <a:sym typeface="Calibri"/>
                        </a:rPr>
                        <a:t>Population dynamics</a:t>
                      </a:r>
                      <a:endParaRPr sz="1100"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25400" cap="flat" cmpd="sng">
                      <a:solidFill>
                        <a:srgbClr val="FFFFFF"/>
                      </a:solidFill>
                      <a:prstDash val="solid"/>
                      <a:round/>
                      <a:headEnd type="none" w="sm" len="sm"/>
                      <a:tailEnd type="none" w="sm" len="sm"/>
                    </a:lnB>
                    <a:solidFill>
                      <a:srgbClr val="008998"/>
                    </a:solidFill>
                  </a:tcPr>
                </a:tc>
                <a:tc>
                  <a:txBody>
                    <a:bodyPr/>
                    <a:lstStyle/>
                    <a:p>
                      <a:pPr marL="0" marR="0" lvl="0" indent="0" algn="ctr" rtl="0">
                        <a:lnSpc>
                          <a:spcPct val="100000"/>
                        </a:lnSpc>
                        <a:spcBef>
                          <a:spcPts val="0"/>
                        </a:spcBef>
                        <a:spcAft>
                          <a:spcPts val="0"/>
                        </a:spcAft>
                        <a:buClr>
                          <a:srgbClr val="000000"/>
                        </a:buClr>
                        <a:buSzPts val="1100"/>
                        <a:buFont typeface="Arial"/>
                        <a:buNone/>
                      </a:pPr>
                      <a:r>
                        <a:rPr lang="en-US" sz="1100" b="1" i="0" u="none" strike="noStrike" cap="none" dirty="0">
                          <a:solidFill>
                            <a:srgbClr val="FFFFFF"/>
                          </a:solidFill>
                          <a:latin typeface="Calibri"/>
                          <a:ea typeface="Calibri"/>
                          <a:cs typeface="Calibri"/>
                          <a:sym typeface="Calibri"/>
                        </a:rPr>
                        <a:t>Assessment-related</a:t>
                      </a:r>
                      <a:endParaRPr sz="1100"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25400" cap="flat" cmpd="sng">
                      <a:solidFill>
                        <a:srgbClr val="FFFFFF"/>
                      </a:solidFill>
                      <a:prstDash val="solid"/>
                      <a:round/>
                      <a:headEnd type="none" w="sm" len="sm"/>
                      <a:tailEnd type="none" w="sm" len="sm"/>
                    </a:lnB>
                    <a:solidFill>
                      <a:srgbClr val="008998"/>
                    </a:solidFill>
                  </a:tcPr>
                </a:tc>
                <a:extLst>
                  <a:ext uri="{0D108BD9-81ED-4DB2-BD59-A6C34878D82A}">
                    <a16:rowId xmlns:a16="http://schemas.microsoft.com/office/drawing/2014/main" val="10000"/>
                  </a:ext>
                </a:extLst>
              </a:tr>
              <a:tr h="473700">
                <a:tc>
                  <a:txBody>
                    <a:bodyPr/>
                    <a:lstStyle/>
                    <a:p>
                      <a:pPr marL="0" marR="0" lvl="0" indent="0" algn="l" rtl="0">
                        <a:lnSpc>
                          <a:spcPct val="100000"/>
                        </a:lnSpc>
                        <a:spcBef>
                          <a:spcPts val="0"/>
                        </a:spcBef>
                        <a:spcAft>
                          <a:spcPts val="0"/>
                        </a:spcAft>
                        <a:buClr>
                          <a:srgbClr val="000000"/>
                        </a:buClr>
                        <a:buSzPts val="1100"/>
                        <a:buFont typeface="Arial"/>
                        <a:buNone/>
                      </a:pPr>
                      <a:r>
                        <a:rPr lang="en-US" sz="1100" b="1" i="0" u="none" strike="noStrike" cap="none" dirty="0">
                          <a:solidFill>
                            <a:srgbClr val="000000"/>
                          </a:solidFill>
                          <a:latin typeface="Calibri"/>
                          <a:ea typeface="Calibri"/>
                          <a:cs typeface="Calibri"/>
                          <a:sym typeface="Calibri"/>
                        </a:rPr>
                        <a:t>Level 1: Above or better than normal</a:t>
                      </a:r>
                      <a:endParaRPr sz="1100" b="1"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25400"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AD9DD"/>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u="none" strike="noStrike" cap="none" dirty="0">
                          <a:latin typeface="Calibri"/>
                          <a:ea typeface="Calibri"/>
                          <a:cs typeface="Calibri"/>
                          <a:sym typeface="Calibri"/>
                        </a:rPr>
                        <a:t>Some indicators show the system supporting greater abundance or increased habitat area</a:t>
                      </a:r>
                      <a:endParaRPr sz="900"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25400"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AD9DD"/>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u="none" strike="noStrike" cap="none" dirty="0">
                          <a:latin typeface="Calibri"/>
                          <a:ea typeface="Calibri"/>
                          <a:cs typeface="Calibri"/>
                          <a:sym typeface="Calibri"/>
                        </a:rPr>
                        <a:t>Stock trends are above normal for the stock; recent recruitment is above normal range</a:t>
                      </a:r>
                      <a:endParaRPr sz="900"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25400"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AD9DD"/>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u="none" strike="noStrike" cap="none">
                          <a:latin typeface="Calibri"/>
                          <a:ea typeface="Calibri"/>
                          <a:cs typeface="Calibri"/>
                          <a:sym typeface="Calibri"/>
                        </a:rPr>
                        <a:t>Below-average  uncertainty/very few unresolved issues in assessment, no or few data conflicts</a:t>
                      </a:r>
                      <a:endParaRPr sz="900" u="none" strike="noStrike" cap="none">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25400"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AD9DD"/>
                    </a:solidFill>
                  </a:tcPr>
                </a:tc>
                <a:extLst>
                  <a:ext uri="{0D108BD9-81ED-4DB2-BD59-A6C34878D82A}">
                    <a16:rowId xmlns:a16="http://schemas.microsoft.com/office/drawing/2014/main" val="10001"/>
                  </a:ext>
                </a:extLst>
              </a:tr>
              <a:tr h="647825">
                <a:tc>
                  <a:txBody>
                    <a:bodyPr/>
                    <a:lstStyle/>
                    <a:p>
                      <a:pPr marL="0" marR="0" lvl="0" indent="0" algn="l" rtl="0">
                        <a:lnSpc>
                          <a:spcPct val="100000"/>
                        </a:lnSpc>
                        <a:spcBef>
                          <a:spcPts val="0"/>
                        </a:spcBef>
                        <a:spcAft>
                          <a:spcPts val="0"/>
                        </a:spcAft>
                        <a:buClr>
                          <a:srgbClr val="000000"/>
                        </a:buClr>
                        <a:buSzPts val="1100"/>
                        <a:buFont typeface="Arial"/>
                        <a:buNone/>
                      </a:pPr>
                      <a:r>
                        <a:rPr lang="en-US" sz="1100" b="1" i="0" u="none" strike="noStrike" cap="none">
                          <a:solidFill>
                            <a:srgbClr val="000000"/>
                          </a:solidFill>
                          <a:latin typeface="Calibri"/>
                          <a:ea typeface="Calibri"/>
                          <a:cs typeface="Calibri"/>
                          <a:sym typeface="Calibri"/>
                        </a:rPr>
                        <a:t>Level 2: Normal</a:t>
                      </a:r>
                      <a:endParaRPr sz="1100" b="1" u="none" strike="noStrike" cap="none">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6EDEF"/>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u="none" strike="noStrike" cap="none" dirty="0">
                          <a:latin typeface="Calibri"/>
                          <a:ea typeface="Calibri"/>
                          <a:cs typeface="Calibri"/>
                          <a:sym typeface="Calibri"/>
                        </a:rPr>
                        <a:t>No apparent environmental/ecosystem concerns</a:t>
                      </a:r>
                      <a:endParaRPr sz="900"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6EDEF"/>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dirty="0">
                          <a:solidFill>
                            <a:srgbClr val="000000"/>
                          </a:solidFill>
                          <a:latin typeface="Calibri"/>
                          <a:ea typeface="Calibri"/>
                          <a:cs typeface="Calibri"/>
                          <a:sym typeface="Calibri"/>
                        </a:rPr>
                        <a:t>Stock trends are typical for the stock; recent recruitment is within normal range.</a:t>
                      </a:r>
                      <a:endParaRPr sz="900" u="none" strike="noStrike" cap="none" dirty="0">
                        <a:latin typeface="Calibri"/>
                        <a:ea typeface="Calibri"/>
                        <a:cs typeface="Calibri"/>
                        <a:sym typeface="Calibri"/>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6EDEF"/>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000000"/>
                          </a:solidFill>
                          <a:latin typeface="Calibri"/>
                          <a:ea typeface="Calibri"/>
                          <a:cs typeface="Calibri"/>
                          <a:sym typeface="Calibri"/>
                        </a:rPr>
                        <a:t>Typical to moderately increased uncertainty/minor unresolved issues in or data conflicts assessment</a:t>
                      </a:r>
                      <a:endParaRPr sz="900" u="none" strike="noStrike" cap="none">
                        <a:latin typeface="Calibri"/>
                        <a:ea typeface="Calibri"/>
                        <a:cs typeface="Calibri"/>
                        <a:sym typeface="Calibri"/>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6EDEF"/>
                    </a:solidFill>
                  </a:tcPr>
                </a:tc>
                <a:extLst>
                  <a:ext uri="{0D108BD9-81ED-4DB2-BD59-A6C34878D82A}">
                    <a16:rowId xmlns:a16="http://schemas.microsoft.com/office/drawing/2014/main" val="10002"/>
                  </a:ext>
                </a:extLst>
              </a:tr>
              <a:tr h="702950">
                <a:tc>
                  <a:txBody>
                    <a:bodyPr/>
                    <a:lstStyle/>
                    <a:p>
                      <a:pPr marL="0" marR="0" lvl="0" indent="0" algn="l" rtl="0">
                        <a:lnSpc>
                          <a:spcPct val="100000"/>
                        </a:lnSpc>
                        <a:spcBef>
                          <a:spcPts val="0"/>
                        </a:spcBef>
                        <a:spcAft>
                          <a:spcPts val="0"/>
                        </a:spcAft>
                        <a:buClr>
                          <a:srgbClr val="000000"/>
                        </a:buClr>
                        <a:buSzPts val="1100"/>
                        <a:buFont typeface="Arial"/>
                        <a:buNone/>
                      </a:pPr>
                      <a:r>
                        <a:rPr lang="en-US" sz="1100" b="1" i="0" u="none" strike="noStrike" cap="none">
                          <a:solidFill>
                            <a:srgbClr val="000000"/>
                          </a:solidFill>
                          <a:latin typeface="Calibri"/>
                          <a:ea typeface="Calibri"/>
                          <a:cs typeface="Calibri"/>
                          <a:sym typeface="Calibri"/>
                        </a:rPr>
                        <a:t>Level 3:  Substantially increased concerns </a:t>
                      </a:r>
                      <a:endParaRPr sz="1100" b="1" i="0" u="none" strike="noStrike" cap="none">
                        <a:solidFill>
                          <a:srgbClr val="000000"/>
                        </a:solidFill>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AD9DD"/>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u="none" strike="noStrike" cap="none" dirty="0">
                          <a:latin typeface="Calibri"/>
                          <a:ea typeface="Calibri"/>
                          <a:cs typeface="Calibri"/>
                          <a:sym typeface="Calibri"/>
                        </a:rPr>
                        <a:t>Some indicators show adverse signals but the pattern is not consistent across all indicators.</a:t>
                      </a:r>
                      <a:endParaRPr sz="900"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AD9DD"/>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dirty="0">
                          <a:solidFill>
                            <a:srgbClr val="000000"/>
                          </a:solidFill>
                          <a:latin typeface="Calibri"/>
                          <a:ea typeface="Calibri"/>
                          <a:cs typeface="Calibri"/>
                          <a:sym typeface="Calibri"/>
                        </a:rPr>
                        <a:t>Stock trends are unusual; abundance increasing or decreasing faster than has been seen recently, or recruitment pattern is atypical. </a:t>
                      </a:r>
                      <a:endParaRPr sz="900" u="none" strike="noStrike" cap="none" dirty="0">
                        <a:latin typeface="Calibri"/>
                        <a:ea typeface="Calibri"/>
                        <a:cs typeface="Calibri"/>
                        <a:sym typeface="Calibri"/>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AD9DD"/>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000000"/>
                          </a:solidFill>
                          <a:latin typeface="Calibri"/>
                          <a:ea typeface="Calibri"/>
                          <a:cs typeface="Calibri"/>
                          <a:sym typeface="Calibri"/>
                        </a:rPr>
                        <a:t>Substantially increased assessment uncertainty/ unresolved issues, or data conflicts</a:t>
                      </a:r>
                      <a:endParaRPr sz="900" u="none" strike="noStrike" cap="none">
                        <a:latin typeface="Calibri"/>
                        <a:ea typeface="Calibri"/>
                        <a:cs typeface="Calibri"/>
                        <a:sym typeface="Calibri"/>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AD9DD"/>
                    </a:solidFill>
                  </a:tcPr>
                </a:tc>
                <a:extLst>
                  <a:ext uri="{0D108BD9-81ED-4DB2-BD59-A6C34878D82A}">
                    <a16:rowId xmlns:a16="http://schemas.microsoft.com/office/drawing/2014/main" val="10003"/>
                  </a:ext>
                </a:extLst>
              </a:tr>
              <a:tr h="758075">
                <a:tc>
                  <a:txBody>
                    <a:bodyPr/>
                    <a:lstStyle/>
                    <a:p>
                      <a:pPr marL="0" marR="0" lvl="0" indent="0" algn="l" rtl="0">
                        <a:lnSpc>
                          <a:spcPct val="100000"/>
                        </a:lnSpc>
                        <a:spcBef>
                          <a:spcPts val="0"/>
                        </a:spcBef>
                        <a:spcAft>
                          <a:spcPts val="0"/>
                        </a:spcAft>
                        <a:buClr>
                          <a:srgbClr val="000000"/>
                        </a:buClr>
                        <a:buSzPts val="1100"/>
                        <a:buFont typeface="Arial"/>
                        <a:buNone/>
                      </a:pPr>
                      <a:r>
                        <a:rPr lang="en-US" sz="1100" b="1" i="0" u="none" strike="noStrike" cap="none">
                          <a:solidFill>
                            <a:srgbClr val="000000"/>
                          </a:solidFill>
                          <a:latin typeface="Calibri"/>
                          <a:ea typeface="Calibri"/>
                          <a:cs typeface="Calibri"/>
                          <a:sym typeface="Calibri"/>
                        </a:rPr>
                        <a:t>Level 4: Major Concern</a:t>
                      </a:r>
                      <a:endParaRPr sz="1100" b="1" u="none" strike="noStrike" cap="none">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100"/>
                        <a:buFont typeface="Arial"/>
                        <a:buNone/>
                      </a:pPr>
                      <a:endParaRPr sz="1100" b="1" u="none" strike="noStrike" cap="none">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6EDEF"/>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u="none" strike="noStrike" cap="none">
                          <a:latin typeface="Calibri"/>
                          <a:ea typeface="Calibri"/>
                          <a:cs typeface="Calibri"/>
                          <a:sym typeface="Calibri"/>
                        </a:rPr>
                        <a:t>Most indicators showring consistent adversre signals a) across the same trophic level, and/or b) up and down trophic levels (i.e. predators and prey of stock(</a:t>
                      </a:r>
                      <a:endParaRPr sz="900" u="none" strike="noStrike" cap="none">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6EDEF"/>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dirty="0">
                          <a:solidFill>
                            <a:srgbClr val="000000"/>
                          </a:solidFill>
                          <a:latin typeface="Calibri"/>
                          <a:ea typeface="Calibri"/>
                          <a:cs typeface="Calibri"/>
                          <a:sym typeface="Calibri"/>
                        </a:rPr>
                        <a:t>Stock trends are highly unusual; very rapid changes in stock abundance, or highly atypical recruitment patterns.</a:t>
                      </a:r>
                      <a:endParaRPr sz="900" u="none" strike="noStrike" cap="none" dirty="0">
                        <a:latin typeface="Calibri"/>
                        <a:ea typeface="Calibri"/>
                        <a:cs typeface="Calibri"/>
                        <a:sym typeface="Calibri"/>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6EDEF"/>
                    </a:solidFill>
                  </a:tcPr>
                </a:tc>
                <a:tc>
                  <a:txBody>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dirty="0">
                          <a:solidFill>
                            <a:srgbClr val="000000"/>
                          </a:solidFill>
                          <a:latin typeface="Calibri"/>
                          <a:ea typeface="Calibri"/>
                          <a:cs typeface="Calibri"/>
                          <a:sym typeface="Calibri"/>
                        </a:rPr>
                        <a:t>Major problems with the stock assessment, poor fits to data, high level of uncertainty, strong retrospective bias.</a:t>
                      </a:r>
                      <a:endParaRPr sz="900" u="none" strike="noStrike" cap="none" dirty="0">
                        <a:latin typeface="Calibri"/>
                        <a:ea typeface="Calibri"/>
                        <a:cs typeface="Calibri"/>
                        <a:sym typeface="Calibri"/>
                      </a:endParaRPr>
                    </a:p>
                    <a:p>
                      <a:pPr marL="0" marR="0" lvl="0" indent="0" algn="l" rtl="0">
                        <a:lnSpc>
                          <a:spcPct val="100000"/>
                        </a:lnSpc>
                        <a:spcBef>
                          <a:spcPts val="0"/>
                        </a:spcBef>
                        <a:spcAft>
                          <a:spcPts val="0"/>
                        </a:spcAft>
                        <a:buClr>
                          <a:srgbClr val="000000"/>
                        </a:buClr>
                        <a:buSzPts val="900"/>
                        <a:buFont typeface="Arial"/>
                        <a:buNone/>
                      </a:pPr>
                      <a:endParaRPr sz="900" u="none" strike="noStrike" cap="none" dirty="0">
                        <a:latin typeface="Calibri"/>
                        <a:ea typeface="Calibri"/>
                        <a:cs typeface="Calibri"/>
                        <a:sym typeface="Calibri"/>
                      </a:endParaRPr>
                    </a:p>
                  </a:txBody>
                  <a:tcPr marL="16700" marR="16700" marT="24050" marB="2405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6EDEF"/>
                    </a:solidFill>
                  </a:tcPr>
                </a:tc>
                <a:extLst>
                  <a:ext uri="{0D108BD9-81ED-4DB2-BD59-A6C34878D82A}">
                    <a16:rowId xmlns:a16="http://schemas.microsoft.com/office/drawing/2014/main" val="10004"/>
                  </a:ext>
                </a:extLst>
              </a:tr>
            </a:tbl>
          </a:graphicData>
        </a:graphic>
      </p:graphicFrame>
      <p:sp>
        <p:nvSpPr>
          <p:cNvPr id="2" name="Google Shape;927;p49">
            <a:extLst>
              <a:ext uri="{FF2B5EF4-FFF2-40B4-BE49-F238E27FC236}">
                <a16:creationId xmlns:a16="http://schemas.microsoft.com/office/drawing/2014/main" id="{EFE34B98-EE8B-E2E8-4F0A-D5F423338413}"/>
              </a:ext>
            </a:extLst>
          </p:cNvPr>
          <p:cNvSpPr txBox="1"/>
          <p:nvPr/>
        </p:nvSpPr>
        <p:spPr>
          <a:xfrm>
            <a:off x="242099" y="1956227"/>
            <a:ext cx="1127137" cy="615523"/>
          </a:xfrm>
          <a:prstGeom prst="rect">
            <a:avLst/>
          </a:prstGeom>
          <a:noFill/>
          <a:ln>
            <a:noFill/>
          </a:ln>
        </p:spPr>
        <p:txBody>
          <a:bodyPr spcFirstLastPara="1" wrap="square" lIns="91425" tIns="91425" rIns="91425" bIns="91425" anchor="t" anchorCtr="0">
            <a:spAutoFit/>
          </a:bodyPr>
          <a:lstStyle/>
          <a:p>
            <a:pPr marL="0" marR="0" lvl="0" indent="0" algn="ctr" rtl="0">
              <a:spcBef>
                <a:spcPts val="0"/>
              </a:spcBef>
              <a:spcAft>
                <a:spcPts val="0"/>
              </a:spcAft>
              <a:buClr>
                <a:srgbClr val="1C4587"/>
              </a:buClr>
              <a:buSzPts val="1400"/>
              <a:buFont typeface="Arial"/>
              <a:buNone/>
            </a:pPr>
            <a:r>
              <a:rPr lang="en-US" sz="1400" dirty="0">
                <a:solidFill>
                  <a:srgbClr val="1C4587"/>
                </a:solidFill>
                <a:latin typeface="Arial"/>
                <a:ea typeface="Arial"/>
                <a:cs typeface="Arial"/>
                <a:sym typeface="Arial"/>
              </a:rPr>
              <a:t>Low concern</a:t>
            </a:r>
            <a:endParaRPr sz="1400" dirty="0">
              <a:solidFill>
                <a:srgbClr val="1C4587"/>
              </a:solidFill>
              <a:latin typeface="Arial"/>
              <a:ea typeface="Arial"/>
              <a:cs typeface="Arial"/>
              <a:sym typeface="Arial"/>
            </a:endParaRPr>
          </a:p>
        </p:txBody>
      </p:sp>
      <p:sp>
        <p:nvSpPr>
          <p:cNvPr id="3" name="Google Shape;928;p49">
            <a:extLst>
              <a:ext uri="{FF2B5EF4-FFF2-40B4-BE49-F238E27FC236}">
                <a16:creationId xmlns:a16="http://schemas.microsoft.com/office/drawing/2014/main" id="{266F4AAE-833D-49D9-0204-AB1742B36F43}"/>
              </a:ext>
            </a:extLst>
          </p:cNvPr>
          <p:cNvSpPr/>
          <p:nvPr/>
        </p:nvSpPr>
        <p:spPr>
          <a:xfrm rot="5393341">
            <a:off x="142452" y="3284421"/>
            <a:ext cx="1326433" cy="124086"/>
          </a:xfrm>
          <a:prstGeom prst="rightArrow">
            <a:avLst>
              <a:gd name="adj1" fmla="val 100000"/>
              <a:gd name="adj2" fmla="val 50000"/>
            </a:avLst>
          </a:prstGeom>
          <a:solidFill>
            <a:srgbClr val="FF9900"/>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sp>
        <p:nvSpPr>
          <p:cNvPr id="4" name="Google Shape;929;p49">
            <a:extLst>
              <a:ext uri="{FF2B5EF4-FFF2-40B4-BE49-F238E27FC236}">
                <a16:creationId xmlns:a16="http://schemas.microsoft.com/office/drawing/2014/main" id="{7DA602E7-C6F1-F7EA-EF87-B63D2E94EF3D}"/>
              </a:ext>
            </a:extLst>
          </p:cNvPr>
          <p:cNvSpPr txBox="1"/>
          <p:nvPr/>
        </p:nvSpPr>
        <p:spPr>
          <a:xfrm>
            <a:off x="242100" y="4009800"/>
            <a:ext cx="1127137" cy="615523"/>
          </a:xfrm>
          <a:prstGeom prst="rect">
            <a:avLst/>
          </a:prstGeom>
          <a:noFill/>
          <a:ln>
            <a:noFill/>
          </a:ln>
        </p:spPr>
        <p:txBody>
          <a:bodyPr spcFirstLastPara="1" wrap="square" lIns="91425" tIns="91425" rIns="91425" bIns="91425" anchor="t" anchorCtr="0">
            <a:spAutoFit/>
          </a:bodyPr>
          <a:lstStyle/>
          <a:p>
            <a:pPr marL="0" marR="0" lvl="0" indent="0" algn="ctr" rtl="0">
              <a:spcBef>
                <a:spcPts val="0"/>
              </a:spcBef>
              <a:spcAft>
                <a:spcPts val="0"/>
              </a:spcAft>
              <a:buClr>
                <a:srgbClr val="1C4587"/>
              </a:buClr>
              <a:buSzPts val="1400"/>
              <a:buFont typeface="Arial"/>
              <a:buNone/>
            </a:pPr>
            <a:r>
              <a:rPr lang="en-US" sz="1400" dirty="0">
                <a:solidFill>
                  <a:srgbClr val="1C4587"/>
                </a:solidFill>
                <a:latin typeface="Arial"/>
                <a:ea typeface="Arial"/>
                <a:cs typeface="Arial"/>
                <a:sym typeface="Arial"/>
              </a:rPr>
              <a:t>High concern</a:t>
            </a:r>
            <a:endParaRPr sz="1400" dirty="0">
              <a:solidFill>
                <a:srgbClr val="1C4587"/>
              </a:solidFill>
              <a:latin typeface="Arial"/>
              <a:ea typeface="Arial"/>
              <a:cs typeface="Arial"/>
              <a:sym typeface="Arial"/>
            </a:endParaRPr>
          </a:p>
        </p:txBody>
      </p:sp>
      <p:sp>
        <p:nvSpPr>
          <p:cNvPr id="11" name="Google Shape;923;p49">
            <a:extLst>
              <a:ext uri="{FF2B5EF4-FFF2-40B4-BE49-F238E27FC236}">
                <a16:creationId xmlns:a16="http://schemas.microsoft.com/office/drawing/2014/main" id="{90074C0B-5508-F11B-E11C-7174F56881A7}"/>
              </a:ext>
            </a:extLst>
          </p:cNvPr>
          <p:cNvSpPr txBox="1"/>
          <p:nvPr/>
        </p:nvSpPr>
        <p:spPr>
          <a:xfrm>
            <a:off x="242099" y="521400"/>
            <a:ext cx="8310774" cy="1025892"/>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US" sz="2700" i="0" u="none" strike="noStrike" cap="none" dirty="0">
                <a:solidFill>
                  <a:srgbClr val="1F497D"/>
                </a:solidFill>
                <a:latin typeface="Arial"/>
                <a:ea typeface="Arial"/>
                <a:cs typeface="Arial"/>
                <a:sym typeface="Arial"/>
              </a:rPr>
              <a:t>Risk tables</a:t>
            </a:r>
            <a:endParaRPr dirty="0"/>
          </a:p>
          <a:p>
            <a:pPr marL="0" marR="0" lvl="0" indent="0" algn="l" rtl="0">
              <a:lnSpc>
                <a:spcPct val="100000"/>
              </a:lnSpc>
              <a:spcBef>
                <a:spcPts val="0"/>
              </a:spcBef>
              <a:spcAft>
                <a:spcPts val="0"/>
              </a:spcAft>
              <a:buClr>
                <a:srgbClr val="000000"/>
              </a:buClr>
              <a:buSzPts val="2100"/>
              <a:buFont typeface="Arial"/>
              <a:buNone/>
            </a:pPr>
            <a:endParaRPr sz="1500" i="0" u="none" strike="noStrike" cap="none" dirty="0">
              <a:solidFill>
                <a:srgbClr val="1F497D"/>
              </a:solidFill>
              <a:latin typeface="Arial"/>
              <a:ea typeface="Arial"/>
              <a:cs typeface="Arial"/>
              <a:sym typeface="Arial"/>
            </a:endParaRPr>
          </a:p>
          <a:p>
            <a:pPr marL="230188" marR="0" lvl="0" indent="-223838" algn="l" rtl="0">
              <a:lnSpc>
                <a:spcPct val="100000"/>
              </a:lnSpc>
              <a:spcBef>
                <a:spcPts val="500"/>
              </a:spcBef>
              <a:spcAft>
                <a:spcPts val="0"/>
              </a:spcAft>
              <a:buClr>
                <a:schemeClr val="bg2"/>
              </a:buClr>
              <a:buSzPts val="1500"/>
              <a:buFont typeface="Arial"/>
              <a:buChar char="•"/>
            </a:pPr>
            <a:r>
              <a:rPr lang="en-US" sz="1600" b="0" i="0" u="none" strike="noStrike" cap="none" dirty="0">
                <a:solidFill>
                  <a:schemeClr val="dk1"/>
                </a:solidFill>
                <a:latin typeface="+mn-lt"/>
                <a:ea typeface="Calibri"/>
                <a:cs typeface="Calibri"/>
                <a:sym typeface="Calibri"/>
              </a:rPr>
              <a:t>Document, compare and rate information from the </a:t>
            </a:r>
            <a:r>
              <a:rPr lang="en-US" sz="1600" dirty="0">
                <a:solidFill>
                  <a:schemeClr val="dk1"/>
                </a:solidFill>
                <a:latin typeface="+mn-lt"/>
                <a:ea typeface="Calibri"/>
                <a:cs typeface="Calibri"/>
                <a:sym typeface="Calibri"/>
              </a:rPr>
              <a:t>various </a:t>
            </a:r>
            <a:r>
              <a:rPr lang="en-US" sz="1600" b="0" i="0" u="none" strike="noStrike" cap="none" dirty="0">
                <a:solidFill>
                  <a:schemeClr val="dk1"/>
                </a:solidFill>
                <a:latin typeface="+mn-lt"/>
                <a:ea typeface="Calibri"/>
                <a:cs typeface="Calibri"/>
                <a:sym typeface="Calibri"/>
              </a:rPr>
              <a:t>sources</a:t>
            </a:r>
            <a:endParaRPr sz="1600" b="0" i="0" u="none" strike="noStrike" cap="none" dirty="0">
              <a:solidFill>
                <a:srgbClr val="000000"/>
              </a:solidFill>
              <a:latin typeface="+mn-lt"/>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9"/>
        <p:cNvGrpSpPr/>
        <p:nvPr/>
      </p:nvGrpSpPr>
      <p:grpSpPr>
        <a:xfrm>
          <a:off x="0" y="0"/>
          <a:ext cx="0" cy="0"/>
          <a:chOff x="0" y="0"/>
          <a:chExt cx="0" cy="0"/>
        </a:xfrm>
      </p:grpSpPr>
      <p:sp>
        <p:nvSpPr>
          <p:cNvPr id="950" name="Google Shape;950;p51"/>
          <p:cNvSpPr txBox="1">
            <a:spLocks noGrp="1"/>
          </p:cNvSpPr>
          <p:nvPr>
            <p:ph type="body" idx="1"/>
          </p:nvPr>
        </p:nvSpPr>
        <p:spPr>
          <a:xfrm>
            <a:off x="364200" y="2196776"/>
            <a:ext cx="8415600" cy="2782419"/>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1800"/>
              <a:buNone/>
            </a:pPr>
            <a:endParaRPr sz="1400" dirty="0">
              <a:solidFill>
                <a:schemeClr val="dk1"/>
              </a:solidFill>
            </a:endParaRPr>
          </a:p>
          <a:p>
            <a:pPr marL="228600" lvl="0" indent="-222250" algn="l" rtl="0">
              <a:lnSpc>
                <a:spcPct val="100000"/>
              </a:lnSpc>
              <a:spcBef>
                <a:spcPts val="0"/>
              </a:spcBef>
              <a:spcAft>
                <a:spcPts val="0"/>
              </a:spcAft>
              <a:buClr>
                <a:schemeClr val="dk2"/>
              </a:buClr>
              <a:buSzPts val="1600"/>
              <a:buFont typeface="Arial"/>
              <a:buChar char="•"/>
            </a:pPr>
            <a:r>
              <a:rPr lang="en-US" sz="1600" dirty="0">
                <a:solidFill>
                  <a:schemeClr val="accent4">
                    <a:lumMod val="50000"/>
                  </a:schemeClr>
                </a:solidFill>
              </a:rPr>
              <a:t>Not meant to be a comprehensive evaluation, provides info that might inform ABC</a:t>
            </a:r>
            <a:endParaRPr sz="1600" dirty="0">
              <a:solidFill>
                <a:schemeClr val="accent4">
                  <a:lumMod val="50000"/>
                </a:schemeClr>
              </a:solidFill>
            </a:endParaRPr>
          </a:p>
          <a:p>
            <a:pPr marL="285750" lvl="0" indent="-171450" algn="l" rtl="0">
              <a:lnSpc>
                <a:spcPct val="100000"/>
              </a:lnSpc>
              <a:spcBef>
                <a:spcPts val="0"/>
              </a:spcBef>
              <a:spcAft>
                <a:spcPts val="0"/>
              </a:spcAft>
              <a:buClr>
                <a:schemeClr val="dk2"/>
              </a:buClr>
              <a:buSzPts val="1800"/>
              <a:buFont typeface="Arial"/>
              <a:buNone/>
            </a:pPr>
            <a:endParaRPr sz="1000" dirty="0">
              <a:solidFill>
                <a:schemeClr val="accent4">
                  <a:lumMod val="50000"/>
                </a:schemeClr>
              </a:solidFill>
            </a:endParaRPr>
          </a:p>
          <a:p>
            <a:pPr marL="228600" lvl="0" indent="-222250" algn="l" rtl="0">
              <a:lnSpc>
                <a:spcPct val="100000"/>
              </a:lnSpc>
              <a:spcBef>
                <a:spcPts val="0"/>
              </a:spcBef>
              <a:spcAft>
                <a:spcPts val="0"/>
              </a:spcAft>
              <a:buClr>
                <a:schemeClr val="dk2"/>
              </a:buClr>
              <a:buSzPts val="1600"/>
              <a:buFont typeface="Arial"/>
              <a:buChar char="•"/>
            </a:pPr>
            <a:r>
              <a:rPr lang="en-US" sz="1600" dirty="0">
                <a:solidFill>
                  <a:schemeClr val="accent4">
                    <a:lumMod val="50000"/>
                  </a:schemeClr>
                </a:solidFill>
              </a:rPr>
              <a:t>Formalizes and documents the process for change in harvest policy and if contextual information is used to inform this decision </a:t>
            </a:r>
            <a:endParaRPr sz="1600" dirty="0">
              <a:solidFill>
                <a:schemeClr val="accent4">
                  <a:lumMod val="50000"/>
                </a:schemeClr>
              </a:solidFill>
            </a:endParaRPr>
          </a:p>
          <a:p>
            <a:pPr marL="285750" lvl="0" indent="-171450" algn="l" rtl="0">
              <a:lnSpc>
                <a:spcPct val="100000"/>
              </a:lnSpc>
              <a:spcBef>
                <a:spcPts val="0"/>
              </a:spcBef>
              <a:spcAft>
                <a:spcPts val="0"/>
              </a:spcAft>
              <a:buClr>
                <a:schemeClr val="dk2"/>
              </a:buClr>
              <a:buSzPts val="1800"/>
              <a:buFont typeface="Arial"/>
              <a:buNone/>
            </a:pPr>
            <a:endParaRPr sz="1000" dirty="0">
              <a:solidFill>
                <a:schemeClr val="accent4">
                  <a:lumMod val="50000"/>
                </a:schemeClr>
              </a:solidFill>
            </a:endParaRPr>
          </a:p>
          <a:p>
            <a:pPr marL="228600" lvl="0" indent="-222250" algn="l" rtl="0">
              <a:lnSpc>
                <a:spcPct val="100000"/>
              </a:lnSpc>
              <a:spcBef>
                <a:spcPts val="0"/>
              </a:spcBef>
              <a:spcAft>
                <a:spcPts val="0"/>
              </a:spcAft>
              <a:buClr>
                <a:schemeClr val="dk2"/>
              </a:buClr>
              <a:buSzPts val="1600"/>
              <a:buFont typeface="Arial"/>
              <a:buChar char="•"/>
            </a:pPr>
            <a:r>
              <a:rPr lang="en-US" sz="1600" dirty="0">
                <a:solidFill>
                  <a:schemeClr val="accent4">
                    <a:lumMod val="50000"/>
                  </a:schemeClr>
                </a:solidFill>
              </a:rPr>
              <a:t>Provides transparency in a consistent framework</a:t>
            </a:r>
            <a:endParaRPr sz="1600" dirty="0">
              <a:solidFill>
                <a:schemeClr val="accent4">
                  <a:lumMod val="50000"/>
                </a:schemeClr>
              </a:solidFill>
            </a:endParaRPr>
          </a:p>
          <a:p>
            <a:pPr marL="742950" lvl="0" indent="-171450" algn="l" rtl="0">
              <a:lnSpc>
                <a:spcPct val="100000"/>
              </a:lnSpc>
              <a:spcBef>
                <a:spcPts val="0"/>
              </a:spcBef>
              <a:spcAft>
                <a:spcPts val="0"/>
              </a:spcAft>
              <a:buClr>
                <a:schemeClr val="dk2"/>
              </a:buClr>
              <a:buSzPts val="1800"/>
              <a:buFont typeface="Arial"/>
              <a:buNone/>
            </a:pPr>
            <a:endParaRPr sz="1000" dirty="0">
              <a:solidFill>
                <a:schemeClr val="accent4">
                  <a:lumMod val="50000"/>
                </a:schemeClr>
              </a:solidFill>
            </a:endParaRPr>
          </a:p>
          <a:p>
            <a:pPr marL="228600" lvl="0" indent="-222250" algn="l" rtl="0">
              <a:lnSpc>
                <a:spcPct val="100000"/>
              </a:lnSpc>
              <a:spcBef>
                <a:spcPts val="0"/>
              </a:spcBef>
              <a:spcAft>
                <a:spcPts val="0"/>
              </a:spcAft>
              <a:buClr>
                <a:schemeClr val="dk2"/>
              </a:buClr>
              <a:buSzPts val="1600"/>
              <a:buFont typeface="Arial"/>
              <a:buChar char="•"/>
            </a:pPr>
            <a:r>
              <a:rPr lang="en-US" sz="1600" dirty="0">
                <a:solidFill>
                  <a:schemeClr val="accent4">
                    <a:lumMod val="50000"/>
                  </a:schemeClr>
                </a:solidFill>
              </a:rPr>
              <a:t>Normalizes discussions between stock assessors and ecosystem scientists</a:t>
            </a:r>
            <a:endParaRPr sz="1600" dirty="0">
              <a:solidFill>
                <a:schemeClr val="accent4">
                  <a:lumMod val="50000"/>
                </a:schemeClr>
              </a:solidFill>
            </a:endParaRPr>
          </a:p>
        </p:txBody>
      </p:sp>
      <p:pic>
        <p:nvPicPr>
          <p:cNvPr id="951" name="Google Shape;951;p51"/>
          <p:cNvPicPr preferRelativeResize="0"/>
          <p:nvPr/>
        </p:nvPicPr>
        <p:blipFill rotWithShape="1">
          <a:blip r:embed="rId3">
            <a:alphaModFix/>
          </a:blip>
          <a:srcRect b="54977"/>
          <a:stretch/>
        </p:blipFill>
        <p:spPr>
          <a:xfrm>
            <a:off x="105703" y="421525"/>
            <a:ext cx="5560908" cy="1775251"/>
          </a:xfrm>
          <a:prstGeom prst="rect">
            <a:avLst/>
          </a:prstGeom>
          <a:noFill/>
          <a:ln>
            <a:noFill/>
          </a:ln>
        </p:spPr>
      </p:pic>
      <p:grpSp>
        <p:nvGrpSpPr>
          <p:cNvPr id="952" name="Google Shape;952;p51"/>
          <p:cNvGrpSpPr/>
          <p:nvPr/>
        </p:nvGrpSpPr>
        <p:grpSpPr>
          <a:xfrm>
            <a:off x="6159640" y="89930"/>
            <a:ext cx="2620160" cy="2211144"/>
            <a:chOff x="6654652" y="797550"/>
            <a:chExt cx="2395998" cy="1993108"/>
          </a:xfrm>
        </p:grpSpPr>
        <p:pic>
          <p:nvPicPr>
            <p:cNvPr id="953" name="Google Shape;953;p51"/>
            <p:cNvPicPr preferRelativeResize="0"/>
            <p:nvPr/>
          </p:nvPicPr>
          <p:blipFill rotWithShape="1">
            <a:blip r:embed="rId4">
              <a:alphaModFix/>
            </a:blip>
            <a:srcRect/>
            <a:stretch/>
          </p:blipFill>
          <p:spPr>
            <a:xfrm>
              <a:off x="6654652" y="797550"/>
              <a:ext cx="2336948" cy="1993108"/>
            </a:xfrm>
            <a:prstGeom prst="rect">
              <a:avLst/>
            </a:prstGeom>
            <a:noFill/>
            <a:ln>
              <a:noFill/>
            </a:ln>
          </p:spPr>
        </p:pic>
        <p:sp>
          <p:nvSpPr>
            <p:cNvPr id="954" name="Google Shape;954;p51"/>
            <p:cNvSpPr/>
            <p:nvPr/>
          </p:nvSpPr>
          <p:spPr>
            <a:xfrm>
              <a:off x="8361250" y="911975"/>
              <a:ext cx="689400" cy="3093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spcBef>
                  <a:spcPts val="0"/>
                </a:spcBef>
                <a:spcAft>
                  <a:spcPts val="0"/>
                </a:spcAft>
                <a:buClr>
                  <a:schemeClr val="dk1"/>
                </a:buClr>
                <a:buSzPts val="1800"/>
                <a:buFont typeface="Arial"/>
                <a:buNone/>
              </a:pPr>
              <a:endParaRPr sz="1800">
                <a:solidFill>
                  <a:schemeClr val="dk1"/>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32"/>
          <p:cNvSpPr/>
          <p:nvPr/>
        </p:nvSpPr>
        <p:spPr>
          <a:xfrm>
            <a:off x="-1912" y="288657"/>
            <a:ext cx="9145912" cy="54427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a:solidFill>
                  <a:srgbClr val="1F497D"/>
                </a:solidFill>
                <a:latin typeface="Calibri"/>
                <a:ea typeface="Calibri"/>
                <a:cs typeface="Calibri"/>
                <a:sym typeface="Calibri"/>
              </a:rPr>
              <a:t>Regional Fishery Management Councils</a:t>
            </a:r>
            <a:endParaRPr sz="2400">
              <a:solidFill>
                <a:srgbClr val="1F497D"/>
              </a:solidFill>
              <a:latin typeface="Arial"/>
              <a:ea typeface="Arial"/>
              <a:cs typeface="Arial"/>
              <a:sym typeface="Arial"/>
            </a:endParaRPr>
          </a:p>
        </p:txBody>
      </p:sp>
      <p:pic>
        <p:nvPicPr>
          <p:cNvPr id="632" name="Google Shape;632;p32"/>
          <p:cNvPicPr preferRelativeResize="0"/>
          <p:nvPr/>
        </p:nvPicPr>
        <p:blipFill rotWithShape="1">
          <a:blip r:embed="rId3">
            <a:alphaModFix/>
          </a:blip>
          <a:srcRect/>
          <a:stretch/>
        </p:blipFill>
        <p:spPr>
          <a:xfrm>
            <a:off x="317141" y="964595"/>
            <a:ext cx="4512311" cy="3718062"/>
          </a:xfrm>
          <a:prstGeom prst="rect">
            <a:avLst/>
          </a:prstGeom>
          <a:noFill/>
          <a:ln>
            <a:noFill/>
          </a:ln>
        </p:spPr>
      </p:pic>
      <p:sp>
        <p:nvSpPr>
          <p:cNvPr id="633" name="Google Shape;633;p32"/>
          <p:cNvSpPr txBox="1"/>
          <p:nvPr/>
        </p:nvSpPr>
        <p:spPr>
          <a:xfrm>
            <a:off x="4829452" y="964595"/>
            <a:ext cx="4193636" cy="369331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1F497D"/>
                </a:solidFill>
                <a:latin typeface="Calibri"/>
                <a:ea typeface="Calibri"/>
                <a:cs typeface="Calibri"/>
                <a:sym typeface="Calibri"/>
              </a:rPr>
              <a:t>Magnuson-Stevens (MSA) -  main law governing fishing in U.S. federal waters</a:t>
            </a:r>
            <a:endParaRPr/>
          </a:p>
          <a:p>
            <a:pPr marL="0" marR="0" lvl="0" indent="0" algn="l" rtl="0">
              <a:spcBef>
                <a:spcPts val="0"/>
              </a:spcBef>
              <a:spcAft>
                <a:spcPts val="0"/>
              </a:spcAft>
              <a:buNone/>
            </a:pPr>
            <a:endParaRPr sz="1800">
              <a:solidFill>
                <a:srgbClr val="1F497D"/>
              </a:solidFill>
              <a:latin typeface="Calibri"/>
              <a:ea typeface="Calibri"/>
              <a:cs typeface="Calibri"/>
              <a:sym typeface="Calibri"/>
            </a:endParaRPr>
          </a:p>
          <a:p>
            <a:pPr marL="0" marR="0" lvl="0" indent="0" algn="l" rtl="0">
              <a:spcBef>
                <a:spcPts val="0"/>
              </a:spcBef>
              <a:spcAft>
                <a:spcPts val="0"/>
              </a:spcAft>
              <a:buNone/>
            </a:pPr>
            <a:r>
              <a:rPr lang="en-US" sz="1800">
                <a:solidFill>
                  <a:srgbClr val="1F497D"/>
                </a:solidFill>
                <a:latin typeface="Calibri"/>
                <a:ea typeface="Calibri"/>
                <a:cs typeface="Calibri"/>
                <a:sym typeface="Calibri"/>
              </a:rPr>
              <a:t>Enduring legacy of MSA was the establishment of 8 regional FMCs</a:t>
            </a:r>
            <a:endParaRPr/>
          </a:p>
          <a:p>
            <a:pPr marL="0" marR="0" lvl="0" indent="0" algn="l" rtl="0">
              <a:spcBef>
                <a:spcPts val="0"/>
              </a:spcBef>
              <a:spcAft>
                <a:spcPts val="0"/>
              </a:spcAft>
              <a:buNone/>
            </a:pPr>
            <a:endParaRPr sz="1800">
              <a:solidFill>
                <a:srgbClr val="1F497D"/>
              </a:solidFill>
              <a:latin typeface="Calibri"/>
              <a:ea typeface="Calibri"/>
              <a:cs typeface="Calibri"/>
              <a:sym typeface="Calibri"/>
            </a:endParaRPr>
          </a:p>
          <a:p>
            <a:pPr marL="0" marR="0" lvl="0" indent="0" algn="l" rtl="0">
              <a:spcBef>
                <a:spcPts val="0"/>
              </a:spcBef>
              <a:spcAft>
                <a:spcPts val="0"/>
              </a:spcAft>
              <a:buNone/>
            </a:pPr>
            <a:r>
              <a:rPr lang="en-US" sz="1800">
                <a:solidFill>
                  <a:srgbClr val="1F497D"/>
                </a:solidFill>
                <a:latin typeface="Calibri"/>
                <a:ea typeface="Calibri"/>
                <a:cs typeface="Calibri"/>
                <a:sym typeface="Calibri"/>
              </a:rPr>
              <a:t>Quasi-governmental bodies made up of officials from U.S. states, territories, and Native American tribes, plus private citizens with fisheries-related expertise</a:t>
            </a:r>
            <a:endParaRPr/>
          </a:p>
          <a:p>
            <a:pPr marL="0" marR="0" lvl="0" indent="0" algn="l" rtl="0">
              <a:spcBef>
                <a:spcPts val="0"/>
              </a:spcBef>
              <a:spcAft>
                <a:spcPts val="0"/>
              </a:spcAft>
              <a:buNone/>
            </a:pPr>
            <a:endParaRPr sz="1800">
              <a:solidFill>
                <a:srgbClr val="1F497D"/>
              </a:solidFill>
              <a:latin typeface="Calibri"/>
              <a:ea typeface="Calibri"/>
              <a:cs typeface="Calibri"/>
              <a:sym typeface="Calibri"/>
            </a:endParaRPr>
          </a:p>
          <a:p>
            <a:pPr marL="0" marR="0" lvl="0" indent="0" algn="l" rtl="0">
              <a:spcBef>
                <a:spcPts val="0"/>
              </a:spcBef>
              <a:spcAft>
                <a:spcPts val="0"/>
              </a:spcAft>
              <a:buNone/>
            </a:pPr>
            <a:r>
              <a:rPr lang="en-US" sz="1800">
                <a:solidFill>
                  <a:srgbClr val="1F497D"/>
                </a:solidFill>
                <a:latin typeface="Calibri"/>
                <a:ea typeface="Calibri"/>
                <a:cs typeface="Calibri"/>
                <a:sym typeface="Calibri"/>
              </a:rPr>
              <a:t>FMCs jurisdictions loosely organized by large marine ecosystem</a:t>
            </a:r>
            <a:endParaRPr sz="1800">
              <a:solidFill>
                <a:srgbClr val="1F497D"/>
              </a:solidFill>
              <a:latin typeface="Calibri"/>
              <a:ea typeface="Calibri"/>
              <a:cs typeface="Calibri"/>
              <a:sym typeface="Calibri"/>
            </a:endParaRPr>
          </a:p>
        </p:txBody>
      </p:sp>
      <p:pic>
        <p:nvPicPr>
          <p:cNvPr id="634" name="Google Shape;634;p32" descr="RegionalEcosystems"/>
          <p:cNvPicPr preferRelativeResize="0"/>
          <p:nvPr/>
        </p:nvPicPr>
        <p:blipFill rotWithShape="1">
          <a:blip r:embed="rId4">
            <a:alphaModFix/>
          </a:blip>
          <a:srcRect/>
          <a:stretch/>
        </p:blipFill>
        <p:spPr>
          <a:xfrm>
            <a:off x="396650" y="998470"/>
            <a:ext cx="4311890" cy="359571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977" name="Google Shape;977;p54"/>
          <p:cNvSpPr txBox="1"/>
          <p:nvPr/>
        </p:nvSpPr>
        <p:spPr>
          <a:xfrm>
            <a:off x="277837" y="683492"/>
            <a:ext cx="4155484" cy="438551"/>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US" sz="2400" i="0" strike="noStrike" cap="none" dirty="0">
                <a:solidFill>
                  <a:srgbClr val="1F497D"/>
                </a:solidFill>
                <a:latin typeface="Calibri"/>
                <a:ea typeface="Calibri"/>
                <a:cs typeface="Calibri"/>
                <a:sym typeface="Calibri"/>
              </a:rPr>
              <a:t>2023 CCE Sablefish </a:t>
            </a:r>
            <a:r>
              <a:rPr lang="en-US" sz="2400" dirty="0">
                <a:solidFill>
                  <a:srgbClr val="1F497D"/>
                </a:solidFill>
                <a:latin typeface="Calibri"/>
                <a:ea typeface="Calibri"/>
                <a:cs typeface="Calibri"/>
                <a:sym typeface="Calibri"/>
              </a:rPr>
              <a:t>risk </a:t>
            </a:r>
            <a:r>
              <a:rPr lang="en-US" sz="2400" i="0" strike="noStrike" cap="none" dirty="0">
                <a:solidFill>
                  <a:srgbClr val="1F497D"/>
                </a:solidFill>
                <a:latin typeface="Calibri"/>
                <a:ea typeface="Calibri"/>
                <a:cs typeface="Calibri"/>
                <a:sym typeface="Calibri"/>
              </a:rPr>
              <a:t>table:</a:t>
            </a:r>
            <a:endParaRPr sz="2400" i="0" strike="noStrike" cap="none" dirty="0">
              <a:solidFill>
                <a:srgbClr val="1F497D"/>
              </a:solidFill>
              <a:latin typeface="Calibri"/>
              <a:ea typeface="Calibri"/>
              <a:cs typeface="Calibri"/>
              <a:sym typeface="Calibri"/>
            </a:endParaRPr>
          </a:p>
        </p:txBody>
      </p:sp>
      <p:pic>
        <p:nvPicPr>
          <p:cNvPr id="979" name="Google Shape;979;p54"/>
          <p:cNvPicPr preferRelativeResize="0"/>
          <p:nvPr/>
        </p:nvPicPr>
        <p:blipFill rotWithShape="1">
          <a:blip r:embed="rId3">
            <a:alphaModFix/>
          </a:blip>
          <a:srcRect/>
          <a:stretch/>
        </p:blipFill>
        <p:spPr>
          <a:xfrm>
            <a:off x="5898849" y="-150925"/>
            <a:ext cx="2503267" cy="1668833"/>
          </a:xfrm>
          <a:prstGeom prst="rect">
            <a:avLst/>
          </a:prstGeom>
          <a:noFill/>
          <a:ln>
            <a:noFill/>
          </a:ln>
        </p:spPr>
      </p:pic>
      <p:pic>
        <p:nvPicPr>
          <p:cNvPr id="980" name="Google Shape;980;p54"/>
          <p:cNvPicPr preferRelativeResize="0"/>
          <p:nvPr/>
        </p:nvPicPr>
        <p:blipFill rotWithShape="1">
          <a:blip r:embed="rId4">
            <a:alphaModFix/>
          </a:blip>
          <a:srcRect/>
          <a:stretch/>
        </p:blipFill>
        <p:spPr>
          <a:xfrm>
            <a:off x="659455" y="1329810"/>
            <a:ext cx="7742661" cy="2483879"/>
          </a:xfrm>
          <a:prstGeom prst="rect">
            <a:avLst/>
          </a:prstGeom>
          <a:noFill/>
          <a:ln>
            <a:noFill/>
          </a:ln>
        </p:spPr>
      </p:pic>
    </p:spTree>
    <p:extLst>
      <p:ext uri="{BB962C8B-B14F-4D97-AF65-F5344CB8AC3E}">
        <p14:creationId xmlns:p14="http://schemas.microsoft.com/office/powerpoint/2010/main" val="26940851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85"/>
        <p:cNvGrpSpPr/>
        <p:nvPr/>
      </p:nvGrpSpPr>
      <p:grpSpPr>
        <a:xfrm>
          <a:off x="0" y="0"/>
          <a:ext cx="0" cy="0"/>
          <a:chOff x="0" y="0"/>
          <a:chExt cx="0" cy="0"/>
        </a:xfrm>
      </p:grpSpPr>
      <p:sp>
        <p:nvSpPr>
          <p:cNvPr id="986" name="Google Shape;986;p55"/>
          <p:cNvSpPr txBox="1"/>
          <p:nvPr/>
        </p:nvSpPr>
        <p:spPr>
          <a:xfrm>
            <a:off x="176235" y="546587"/>
            <a:ext cx="5070019" cy="438551"/>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US" sz="2400" i="0" strike="noStrike" cap="none" dirty="0">
                <a:solidFill>
                  <a:srgbClr val="1F497D"/>
                </a:solidFill>
                <a:latin typeface="Calibri"/>
                <a:ea typeface="Calibri"/>
                <a:cs typeface="Calibri"/>
                <a:sym typeface="Calibri"/>
              </a:rPr>
              <a:t>2023 CCE </a:t>
            </a:r>
            <a:r>
              <a:rPr lang="en-US" sz="2400" i="0" strike="noStrike" cap="none" dirty="0" err="1">
                <a:solidFill>
                  <a:srgbClr val="1F497D"/>
                </a:solidFill>
                <a:latin typeface="Calibri"/>
                <a:ea typeface="Calibri"/>
                <a:cs typeface="Calibri"/>
                <a:sym typeface="Calibri"/>
              </a:rPr>
              <a:t>Petrale</a:t>
            </a:r>
            <a:r>
              <a:rPr lang="en-US" sz="2400" i="0" strike="noStrike" cap="none" dirty="0">
                <a:solidFill>
                  <a:srgbClr val="1F497D"/>
                </a:solidFill>
                <a:latin typeface="Calibri"/>
                <a:ea typeface="Calibri"/>
                <a:cs typeface="Calibri"/>
                <a:sym typeface="Calibri"/>
              </a:rPr>
              <a:t> sole (draft) </a:t>
            </a:r>
            <a:r>
              <a:rPr lang="en-US" sz="2400" dirty="0">
                <a:solidFill>
                  <a:srgbClr val="1F497D"/>
                </a:solidFill>
                <a:latin typeface="Calibri"/>
                <a:ea typeface="Calibri"/>
                <a:cs typeface="Calibri"/>
                <a:sym typeface="Calibri"/>
              </a:rPr>
              <a:t>risk </a:t>
            </a:r>
            <a:r>
              <a:rPr lang="en-US" sz="2400" i="0" strike="noStrike" cap="none" dirty="0">
                <a:solidFill>
                  <a:srgbClr val="1F497D"/>
                </a:solidFill>
                <a:latin typeface="Calibri"/>
                <a:ea typeface="Calibri"/>
                <a:cs typeface="Calibri"/>
                <a:sym typeface="Calibri"/>
              </a:rPr>
              <a:t>table</a:t>
            </a:r>
            <a:endParaRPr sz="2400" i="0" strike="noStrike" cap="none" dirty="0">
              <a:solidFill>
                <a:srgbClr val="1F497D"/>
              </a:solidFill>
              <a:latin typeface="Calibri"/>
              <a:ea typeface="Calibri"/>
              <a:cs typeface="Calibri"/>
              <a:sym typeface="Calibri"/>
            </a:endParaRPr>
          </a:p>
        </p:txBody>
      </p:sp>
      <p:pic>
        <p:nvPicPr>
          <p:cNvPr id="988" name="Google Shape;988;p55"/>
          <p:cNvPicPr preferRelativeResize="0"/>
          <p:nvPr/>
        </p:nvPicPr>
        <p:blipFill rotWithShape="1">
          <a:blip r:embed="rId3">
            <a:alphaModFix/>
          </a:blip>
          <a:srcRect/>
          <a:stretch/>
        </p:blipFill>
        <p:spPr>
          <a:xfrm>
            <a:off x="6068712" y="259645"/>
            <a:ext cx="1532816" cy="913374"/>
          </a:xfrm>
          <a:prstGeom prst="rect">
            <a:avLst/>
          </a:prstGeom>
          <a:noFill/>
          <a:ln>
            <a:noFill/>
          </a:ln>
        </p:spPr>
      </p:pic>
      <p:pic>
        <p:nvPicPr>
          <p:cNvPr id="989" name="Google Shape;989;p55"/>
          <p:cNvPicPr preferRelativeResize="0"/>
          <p:nvPr/>
        </p:nvPicPr>
        <p:blipFill rotWithShape="1">
          <a:blip r:embed="rId4">
            <a:alphaModFix/>
          </a:blip>
          <a:srcRect/>
          <a:stretch/>
        </p:blipFill>
        <p:spPr>
          <a:xfrm>
            <a:off x="899735" y="1478854"/>
            <a:ext cx="7344530" cy="2185791"/>
          </a:xfrm>
          <a:prstGeom prst="rect">
            <a:avLst/>
          </a:prstGeom>
          <a:noFill/>
          <a:ln>
            <a:noFill/>
          </a:ln>
        </p:spPr>
      </p:pic>
    </p:spTree>
    <p:extLst>
      <p:ext uri="{BB962C8B-B14F-4D97-AF65-F5344CB8AC3E}">
        <p14:creationId xmlns:p14="http://schemas.microsoft.com/office/powerpoint/2010/main" val="2785146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85"/>
        <p:cNvGrpSpPr/>
        <p:nvPr/>
      </p:nvGrpSpPr>
      <p:grpSpPr>
        <a:xfrm>
          <a:off x="0" y="0"/>
          <a:ext cx="0" cy="0"/>
          <a:chOff x="0" y="0"/>
          <a:chExt cx="0" cy="0"/>
        </a:xfrm>
      </p:grpSpPr>
      <p:sp>
        <p:nvSpPr>
          <p:cNvPr id="986" name="Google Shape;986;p55"/>
          <p:cNvSpPr txBox="1"/>
          <p:nvPr/>
        </p:nvSpPr>
        <p:spPr>
          <a:xfrm>
            <a:off x="176235" y="546587"/>
            <a:ext cx="5070019" cy="438551"/>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US" sz="2400" i="0" strike="noStrike" cap="none" dirty="0">
                <a:solidFill>
                  <a:srgbClr val="1F497D"/>
                </a:solidFill>
                <a:latin typeface="Calibri"/>
                <a:ea typeface="Calibri"/>
                <a:cs typeface="Calibri"/>
                <a:sym typeface="Calibri"/>
              </a:rPr>
              <a:t>2023 CCE </a:t>
            </a:r>
            <a:r>
              <a:rPr lang="en-US" sz="2400" i="0" strike="noStrike" cap="none" dirty="0" err="1">
                <a:solidFill>
                  <a:srgbClr val="1F497D"/>
                </a:solidFill>
                <a:latin typeface="Calibri"/>
                <a:ea typeface="Calibri"/>
                <a:cs typeface="Calibri"/>
                <a:sym typeface="Calibri"/>
              </a:rPr>
              <a:t>Petrale</a:t>
            </a:r>
            <a:r>
              <a:rPr lang="en-US" sz="2400" i="0" strike="noStrike" cap="none" dirty="0">
                <a:solidFill>
                  <a:srgbClr val="1F497D"/>
                </a:solidFill>
                <a:latin typeface="Calibri"/>
                <a:ea typeface="Calibri"/>
                <a:cs typeface="Calibri"/>
                <a:sym typeface="Calibri"/>
              </a:rPr>
              <a:t> sole (draft) </a:t>
            </a:r>
            <a:r>
              <a:rPr lang="en-US" sz="2400" dirty="0">
                <a:solidFill>
                  <a:srgbClr val="1F497D"/>
                </a:solidFill>
                <a:latin typeface="Calibri"/>
                <a:ea typeface="Calibri"/>
                <a:cs typeface="Calibri"/>
                <a:sym typeface="Calibri"/>
              </a:rPr>
              <a:t>risk </a:t>
            </a:r>
            <a:r>
              <a:rPr lang="en-US" sz="2400" i="0" strike="noStrike" cap="none" dirty="0">
                <a:solidFill>
                  <a:srgbClr val="1F497D"/>
                </a:solidFill>
                <a:latin typeface="Calibri"/>
                <a:ea typeface="Calibri"/>
                <a:cs typeface="Calibri"/>
                <a:sym typeface="Calibri"/>
              </a:rPr>
              <a:t>table</a:t>
            </a:r>
            <a:endParaRPr sz="2400" i="0" strike="noStrike" cap="none" dirty="0">
              <a:solidFill>
                <a:srgbClr val="1F497D"/>
              </a:solidFill>
              <a:latin typeface="Calibri"/>
              <a:ea typeface="Calibri"/>
              <a:cs typeface="Calibri"/>
              <a:sym typeface="Calibri"/>
            </a:endParaRPr>
          </a:p>
        </p:txBody>
      </p:sp>
      <p:sp>
        <p:nvSpPr>
          <p:cNvPr id="2" name="Google Shape;969;p53">
            <a:extLst>
              <a:ext uri="{FF2B5EF4-FFF2-40B4-BE49-F238E27FC236}">
                <a16:creationId xmlns:a16="http://schemas.microsoft.com/office/drawing/2014/main" id="{F5DEDD56-7E8B-8BFF-8F05-B3CF73CAA98B}"/>
              </a:ext>
            </a:extLst>
          </p:cNvPr>
          <p:cNvSpPr txBox="1"/>
          <p:nvPr/>
        </p:nvSpPr>
        <p:spPr>
          <a:xfrm>
            <a:off x="882935" y="3749365"/>
            <a:ext cx="4469656" cy="1231066"/>
          </a:xfrm>
          <a:prstGeom prst="rect">
            <a:avLst/>
          </a:prstGeom>
          <a:noFill/>
          <a:ln>
            <a:noFill/>
          </a:ln>
        </p:spPr>
        <p:txBody>
          <a:bodyPr spcFirstLastPara="1" wrap="square" lIns="91425" tIns="45700" rIns="91425" bIns="45700" anchor="t" anchorCtr="0">
            <a:spAutoFit/>
          </a:bodyPr>
          <a:lstStyle/>
          <a:p>
            <a:pPr marL="744538" marR="0" lvl="0" indent="-136525" algn="l" rtl="0">
              <a:spcBef>
                <a:spcPts val="0"/>
              </a:spcBef>
              <a:spcAft>
                <a:spcPts val="0"/>
              </a:spcAft>
              <a:buClr>
                <a:schemeClr val="dk2"/>
              </a:buClr>
              <a:buSzPts val="1400"/>
              <a:buFont typeface="Arial"/>
              <a:buChar char="•"/>
            </a:pPr>
            <a:r>
              <a:rPr lang="en-US" sz="1200" dirty="0">
                <a:solidFill>
                  <a:srgbClr val="38434F"/>
                </a:solidFill>
                <a:latin typeface="Arial"/>
                <a:ea typeface="Arial"/>
                <a:cs typeface="Arial"/>
                <a:sym typeface="Arial"/>
              </a:rPr>
              <a:t>Oceanographic drivers</a:t>
            </a:r>
            <a:endParaRPr sz="1200" dirty="0"/>
          </a:p>
          <a:p>
            <a:pPr marL="744538" marR="0" lvl="0" indent="-136525" algn="l" rtl="0">
              <a:spcBef>
                <a:spcPts val="0"/>
              </a:spcBef>
              <a:spcAft>
                <a:spcPts val="0"/>
              </a:spcAft>
              <a:buClr>
                <a:schemeClr val="dk2"/>
              </a:buClr>
              <a:buSzPts val="1400"/>
              <a:buFont typeface="Arial"/>
              <a:buChar char="•"/>
            </a:pPr>
            <a:r>
              <a:rPr lang="en-US" sz="1200" dirty="0">
                <a:solidFill>
                  <a:srgbClr val="38434F"/>
                </a:solidFill>
                <a:latin typeface="Arial"/>
                <a:ea typeface="Arial"/>
                <a:cs typeface="Arial"/>
                <a:sym typeface="Arial"/>
              </a:rPr>
              <a:t>Changes in habitat </a:t>
            </a:r>
            <a:endParaRPr sz="1200" dirty="0"/>
          </a:p>
          <a:p>
            <a:pPr marL="744538" marR="0" lvl="0" indent="-136525" algn="l" rtl="0">
              <a:spcBef>
                <a:spcPts val="0"/>
              </a:spcBef>
              <a:spcAft>
                <a:spcPts val="0"/>
              </a:spcAft>
              <a:buClr>
                <a:schemeClr val="dk2"/>
              </a:buClr>
              <a:buSzPts val="1400"/>
              <a:buFont typeface="Arial"/>
              <a:buChar char="•"/>
            </a:pPr>
            <a:r>
              <a:rPr lang="en-US" sz="1200" dirty="0">
                <a:solidFill>
                  <a:srgbClr val="38434F"/>
                </a:solidFill>
                <a:latin typeface="Arial"/>
                <a:ea typeface="Arial"/>
                <a:cs typeface="Arial"/>
                <a:sym typeface="Arial"/>
              </a:rPr>
              <a:t>Food web dynamics</a:t>
            </a:r>
            <a:endParaRPr sz="1200" dirty="0"/>
          </a:p>
          <a:p>
            <a:pPr marL="744538" marR="0" lvl="0" indent="-136525" algn="l" rtl="0">
              <a:spcBef>
                <a:spcPts val="0"/>
              </a:spcBef>
              <a:spcAft>
                <a:spcPts val="0"/>
              </a:spcAft>
              <a:buClr>
                <a:schemeClr val="dk2"/>
              </a:buClr>
              <a:buSzPts val="1400"/>
              <a:buFont typeface="Arial"/>
              <a:buChar char="•"/>
            </a:pPr>
            <a:r>
              <a:rPr lang="en-US" sz="1200" dirty="0">
                <a:solidFill>
                  <a:srgbClr val="38434F"/>
                </a:solidFill>
                <a:latin typeface="Arial"/>
                <a:ea typeface="Arial"/>
                <a:cs typeface="Arial"/>
                <a:sym typeface="Arial"/>
              </a:rPr>
              <a:t>Range shifts</a:t>
            </a:r>
            <a:endParaRPr sz="1200" dirty="0"/>
          </a:p>
          <a:p>
            <a:pPr marL="744538" marR="0" lvl="0" indent="-136525" algn="l" rtl="0">
              <a:spcBef>
                <a:spcPts val="0"/>
              </a:spcBef>
              <a:spcAft>
                <a:spcPts val="0"/>
              </a:spcAft>
              <a:buClr>
                <a:schemeClr val="dk2"/>
              </a:buClr>
              <a:buSzPts val="1400"/>
              <a:buFont typeface="Arial"/>
              <a:buChar char="•"/>
            </a:pPr>
            <a:r>
              <a:rPr lang="en-US" sz="1200" dirty="0">
                <a:solidFill>
                  <a:srgbClr val="38434F"/>
                </a:solidFill>
                <a:latin typeface="Arial"/>
                <a:ea typeface="Arial"/>
                <a:cs typeface="Arial"/>
                <a:sym typeface="Arial"/>
              </a:rPr>
              <a:t>Direct and indirect non-fishing effects (OSW)</a:t>
            </a:r>
            <a:endParaRPr sz="1200" dirty="0"/>
          </a:p>
          <a:p>
            <a:pPr marL="800100" marR="0" lvl="0" indent="-192088" algn="l" rtl="0">
              <a:spcBef>
                <a:spcPts val="0"/>
              </a:spcBef>
              <a:spcAft>
                <a:spcPts val="0"/>
              </a:spcAft>
              <a:buClr>
                <a:schemeClr val="bg2"/>
              </a:buClr>
              <a:buFont typeface="Wingdings" pitchFamily="2" charset="2"/>
              <a:buChar char="Ø"/>
            </a:pPr>
            <a:r>
              <a:rPr lang="en-US" sz="1200" dirty="0">
                <a:solidFill>
                  <a:schemeClr val="accent5">
                    <a:lumMod val="50000"/>
                  </a:schemeClr>
                </a:solidFill>
                <a:latin typeface="Arial"/>
                <a:ea typeface="Arial"/>
                <a:cs typeface="Arial"/>
                <a:sym typeface="Arial"/>
              </a:rPr>
              <a:t>ESR indicators</a:t>
            </a:r>
            <a:endParaRPr sz="1200" dirty="0">
              <a:solidFill>
                <a:schemeClr val="accent5">
                  <a:lumMod val="50000"/>
                </a:schemeClr>
              </a:solidFill>
              <a:latin typeface="Arial"/>
              <a:ea typeface="Arial"/>
              <a:cs typeface="Arial"/>
              <a:sym typeface="Arial"/>
            </a:endParaRPr>
          </a:p>
        </p:txBody>
      </p:sp>
      <p:pic>
        <p:nvPicPr>
          <p:cNvPr id="6" name="Google Shape;971;p53">
            <a:extLst>
              <a:ext uri="{FF2B5EF4-FFF2-40B4-BE49-F238E27FC236}">
                <a16:creationId xmlns:a16="http://schemas.microsoft.com/office/drawing/2014/main" id="{CB791609-62D5-809A-CA7E-9BA22A0E9612}"/>
              </a:ext>
            </a:extLst>
          </p:cNvPr>
          <p:cNvPicPr preferRelativeResize="0"/>
          <p:nvPr/>
        </p:nvPicPr>
        <p:blipFill rotWithShape="1">
          <a:blip r:embed="rId3">
            <a:alphaModFix/>
          </a:blip>
          <a:srcRect/>
          <a:stretch/>
        </p:blipFill>
        <p:spPr>
          <a:xfrm>
            <a:off x="5501388" y="3764954"/>
            <a:ext cx="2081667" cy="1199889"/>
          </a:xfrm>
          <a:prstGeom prst="rect">
            <a:avLst/>
          </a:prstGeom>
          <a:noFill/>
          <a:ln>
            <a:noFill/>
          </a:ln>
        </p:spPr>
      </p:pic>
      <p:pic>
        <p:nvPicPr>
          <p:cNvPr id="7" name="Google Shape;988;p55">
            <a:extLst>
              <a:ext uri="{FF2B5EF4-FFF2-40B4-BE49-F238E27FC236}">
                <a16:creationId xmlns:a16="http://schemas.microsoft.com/office/drawing/2014/main" id="{518549A1-CE7F-E3EF-8FC5-A88A326820EA}"/>
              </a:ext>
            </a:extLst>
          </p:cNvPr>
          <p:cNvPicPr preferRelativeResize="0"/>
          <p:nvPr/>
        </p:nvPicPr>
        <p:blipFill rotWithShape="1">
          <a:blip r:embed="rId4">
            <a:alphaModFix/>
          </a:blip>
          <a:srcRect/>
          <a:stretch/>
        </p:blipFill>
        <p:spPr>
          <a:xfrm>
            <a:off x="6068712" y="259645"/>
            <a:ext cx="1532816" cy="913374"/>
          </a:xfrm>
          <a:prstGeom prst="rect">
            <a:avLst/>
          </a:prstGeom>
          <a:noFill/>
          <a:ln>
            <a:noFill/>
          </a:ln>
        </p:spPr>
      </p:pic>
      <p:pic>
        <p:nvPicPr>
          <p:cNvPr id="3" name="Google Shape;989;p55">
            <a:extLst>
              <a:ext uri="{FF2B5EF4-FFF2-40B4-BE49-F238E27FC236}">
                <a16:creationId xmlns:a16="http://schemas.microsoft.com/office/drawing/2014/main" id="{AD87E927-FA3F-18C7-26BE-054A3EA5561E}"/>
              </a:ext>
            </a:extLst>
          </p:cNvPr>
          <p:cNvPicPr preferRelativeResize="0"/>
          <p:nvPr/>
        </p:nvPicPr>
        <p:blipFill rotWithShape="1">
          <a:blip r:embed="rId5">
            <a:alphaModFix/>
          </a:blip>
          <a:srcRect/>
          <a:stretch/>
        </p:blipFill>
        <p:spPr>
          <a:xfrm>
            <a:off x="899735" y="1478854"/>
            <a:ext cx="7344530" cy="2185791"/>
          </a:xfrm>
          <a:prstGeom prst="rect">
            <a:avLst/>
          </a:prstGeom>
          <a:noFill/>
          <a:ln>
            <a:noFill/>
          </a:ln>
        </p:spPr>
      </p:pic>
    </p:spTree>
    <p:extLst>
      <p:ext uri="{BB962C8B-B14F-4D97-AF65-F5344CB8AC3E}">
        <p14:creationId xmlns:p14="http://schemas.microsoft.com/office/powerpoint/2010/main" val="545405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93"/>
        <p:cNvGrpSpPr/>
        <p:nvPr/>
      </p:nvGrpSpPr>
      <p:grpSpPr>
        <a:xfrm>
          <a:off x="0" y="0"/>
          <a:ext cx="0" cy="0"/>
          <a:chOff x="0" y="0"/>
          <a:chExt cx="0" cy="0"/>
        </a:xfrm>
      </p:grpSpPr>
      <p:sp>
        <p:nvSpPr>
          <p:cNvPr id="994" name="Google Shape;994;p5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1C4587"/>
              </a:buClr>
              <a:buSzPts val="990"/>
              <a:buFont typeface="Arial"/>
              <a:buNone/>
            </a:pPr>
            <a:r>
              <a:rPr lang="en-US" sz="2460">
                <a:solidFill>
                  <a:srgbClr val="1C4587"/>
                </a:solidFill>
              </a:rPr>
              <a:t>How might we use information from risk tables? </a:t>
            </a:r>
            <a:endParaRPr sz="2520"/>
          </a:p>
        </p:txBody>
      </p:sp>
      <p:pic>
        <p:nvPicPr>
          <p:cNvPr id="1026" name="Picture 2">
            <a:extLst>
              <a:ext uri="{FF2B5EF4-FFF2-40B4-BE49-F238E27FC236}">
                <a16:creationId xmlns:a16="http://schemas.microsoft.com/office/drawing/2014/main" id="{C45F84BD-E72A-2854-C236-57E8ACB1B8A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196" t="77698" r="9338" b="14883"/>
          <a:stretch/>
        </p:blipFill>
        <p:spPr bwMode="auto">
          <a:xfrm>
            <a:off x="184726" y="4076593"/>
            <a:ext cx="3311741" cy="400103"/>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0CC4AEE0-8429-EB92-10B7-306692C96BD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727" r="22931" b="33647"/>
          <a:stretch/>
        </p:blipFill>
        <p:spPr bwMode="auto">
          <a:xfrm>
            <a:off x="387927" y="583570"/>
            <a:ext cx="2438400" cy="341283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9CB7C12-E1E0-8B81-0881-8FC5E11AA30A}"/>
              </a:ext>
            </a:extLst>
          </p:cNvPr>
          <p:cNvSpPr txBox="1"/>
          <p:nvPr/>
        </p:nvSpPr>
        <p:spPr>
          <a:xfrm>
            <a:off x="3543313" y="1320060"/>
            <a:ext cx="4572000" cy="1728678"/>
          </a:xfrm>
          <a:prstGeom prst="rect">
            <a:avLst/>
          </a:prstGeom>
          <a:noFill/>
        </p:spPr>
        <p:txBody>
          <a:bodyPr wrap="square">
            <a:spAutoFit/>
          </a:bodyPr>
          <a:lstStyle/>
          <a:p>
            <a:pPr rtl="0">
              <a:spcBef>
                <a:spcPts val="500"/>
              </a:spcBef>
              <a:spcAft>
                <a:spcPts val="0"/>
              </a:spcAft>
            </a:pPr>
            <a:r>
              <a:rPr lang="en-US" sz="1400" b="0" i="0" u="none" strike="noStrike" dirty="0">
                <a:solidFill>
                  <a:srgbClr val="000000"/>
                </a:solidFill>
                <a:effectLst/>
                <a:latin typeface="Calibri" panose="020F0502020204030204" pitchFamily="34" charset="0"/>
              </a:rPr>
              <a:t>OFL – overfishing limit (assume some true unknown value, assessment is best estimate)</a:t>
            </a:r>
            <a:br>
              <a:rPr lang="en-US" sz="1400" b="0" i="0" u="none" strike="noStrike" dirty="0">
                <a:solidFill>
                  <a:srgbClr val="000000"/>
                </a:solidFill>
                <a:effectLst/>
                <a:latin typeface="Calibri" panose="020F0502020204030204" pitchFamily="34" charset="0"/>
              </a:rPr>
            </a:br>
            <a:endParaRPr lang="en-US" b="0" dirty="0">
              <a:effectLst/>
            </a:endParaRPr>
          </a:p>
          <a:p>
            <a:pPr rtl="0">
              <a:spcBef>
                <a:spcPts val="500"/>
              </a:spcBef>
              <a:spcAft>
                <a:spcPts val="0"/>
              </a:spcAft>
            </a:pPr>
            <a:r>
              <a:rPr lang="en-US" sz="1400" b="0" i="0" u="none" strike="noStrike" dirty="0">
                <a:solidFill>
                  <a:srgbClr val="000000"/>
                </a:solidFill>
                <a:effectLst/>
                <a:latin typeface="Calibri" panose="020F0502020204030204" pitchFamily="34" charset="0"/>
              </a:rPr>
              <a:t>Sigma – scientific uncertainty in the OFL (SSC)</a:t>
            </a:r>
            <a:br>
              <a:rPr lang="en-US" sz="1400" b="0" i="0" u="none" strike="noStrike" dirty="0">
                <a:solidFill>
                  <a:srgbClr val="000000"/>
                </a:solidFill>
                <a:effectLst/>
                <a:latin typeface="Calibri" panose="020F0502020204030204" pitchFamily="34" charset="0"/>
              </a:rPr>
            </a:br>
            <a:endParaRPr lang="en-US" b="0" dirty="0">
              <a:effectLst/>
            </a:endParaRPr>
          </a:p>
          <a:p>
            <a:pPr rtl="0">
              <a:spcBef>
                <a:spcPts val="500"/>
              </a:spcBef>
              <a:spcAft>
                <a:spcPts val="0"/>
              </a:spcAft>
            </a:pPr>
            <a:r>
              <a:rPr lang="en-US" sz="1400" b="0" i="0" u="none" strike="noStrike" dirty="0">
                <a:solidFill>
                  <a:srgbClr val="000000"/>
                </a:solidFill>
                <a:effectLst/>
                <a:latin typeface="Calibri" panose="020F0502020204030204" pitchFamily="34" charset="0"/>
              </a:rPr>
              <a:t>ABC – acceptable biological catch, reduced from OFL to account for uncertainty</a:t>
            </a:r>
            <a:endParaRPr lang="en-US" b="0" dirty="0">
              <a:effectLst/>
            </a:endParaRPr>
          </a:p>
        </p:txBody>
      </p:sp>
      <p:sp>
        <p:nvSpPr>
          <p:cNvPr id="5" name="TextBox 4">
            <a:extLst>
              <a:ext uri="{FF2B5EF4-FFF2-40B4-BE49-F238E27FC236}">
                <a16:creationId xmlns:a16="http://schemas.microsoft.com/office/drawing/2014/main" id="{D138CA0E-CD69-D272-69B3-3B5C3090C459}"/>
              </a:ext>
            </a:extLst>
          </p:cNvPr>
          <p:cNvSpPr txBox="1"/>
          <p:nvPr/>
        </p:nvSpPr>
        <p:spPr>
          <a:xfrm>
            <a:off x="3405078" y="3351073"/>
            <a:ext cx="5031911" cy="338554"/>
          </a:xfrm>
          <a:prstGeom prst="rect">
            <a:avLst/>
          </a:prstGeom>
          <a:noFill/>
        </p:spPr>
        <p:txBody>
          <a:bodyPr wrap="square" rtlCol="0">
            <a:spAutoFit/>
          </a:bodyPr>
          <a:lstStyle/>
          <a:p>
            <a:r>
              <a:rPr lang="en-US" sz="1600" dirty="0"/>
              <a:t>ABC = OFL * Buffer (based on scientific uncertainty)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pic>
        <p:nvPicPr>
          <p:cNvPr id="640" name="Google Shape;640;p33" descr="U.S. map with "/>
          <p:cNvPicPr preferRelativeResize="0"/>
          <p:nvPr/>
        </p:nvPicPr>
        <p:blipFill rotWithShape="1">
          <a:blip r:embed="rId3">
            <a:alphaModFix/>
          </a:blip>
          <a:srcRect/>
          <a:stretch/>
        </p:blipFill>
        <p:spPr>
          <a:xfrm>
            <a:off x="5049990" y="816986"/>
            <a:ext cx="3827586" cy="1928908"/>
          </a:xfrm>
          <a:prstGeom prst="rect">
            <a:avLst/>
          </a:prstGeom>
          <a:noFill/>
          <a:ln>
            <a:noFill/>
          </a:ln>
        </p:spPr>
      </p:pic>
      <p:pic>
        <p:nvPicPr>
          <p:cNvPr id="641" name="Google Shape;641;p33"/>
          <p:cNvPicPr preferRelativeResize="0"/>
          <p:nvPr/>
        </p:nvPicPr>
        <p:blipFill rotWithShape="1">
          <a:blip r:embed="rId4">
            <a:alphaModFix/>
          </a:blip>
          <a:srcRect l="286" t="17626" r="-285" b="20287"/>
          <a:stretch/>
        </p:blipFill>
        <p:spPr>
          <a:xfrm>
            <a:off x="2546768" y="2903184"/>
            <a:ext cx="2158210" cy="2019066"/>
          </a:xfrm>
          <a:prstGeom prst="rect">
            <a:avLst/>
          </a:prstGeom>
          <a:noFill/>
          <a:ln>
            <a:noFill/>
          </a:ln>
        </p:spPr>
      </p:pic>
      <p:sp>
        <p:nvSpPr>
          <p:cNvPr id="642" name="Google Shape;642;p33"/>
          <p:cNvSpPr txBox="1"/>
          <p:nvPr/>
        </p:nvSpPr>
        <p:spPr>
          <a:xfrm>
            <a:off x="5323050" y="2909975"/>
            <a:ext cx="3478500" cy="2262600"/>
          </a:xfrm>
          <a:prstGeom prst="rect">
            <a:avLst/>
          </a:prstGeom>
          <a:solidFill>
            <a:srgbClr val="00467F">
              <a:alpha val="85490"/>
            </a:srgbClr>
          </a:solidFill>
          <a:ln>
            <a:noFill/>
          </a:ln>
        </p:spPr>
        <p:txBody>
          <a:bodyPr spcFirstLastPara="1" wrap="square" lIns="68550" tIns="34275" rIns="68550" bIns="34275" anchor="t" anchorCtr="0">
            <a:spAutoFit/>
          </a:bodyPr>
          <a:lstStyle/>
          <a:p>
            <a:pPr marL="0" marR="0" lvl="0" indent="0" algn="l" rtl="0">
              <a:spcBef>
                <a:spcPts val="0"/>
              </a:spcBef>
              <a:spcAft>
                <a:spcPts val="0"/>
              </a:spcAft>
              <a:buNone/>
            </a:pPr>
            <a:r>
              <a:rPr lang="en-US" sz="2250" b="1">
                <a:solidFill>
                  <a:schemeClr val="lt1"/>
                </a:solidFill>
                <a:latin typeface="Calibri"/>
                <a:ea typeface="Calibri"/>
                <a:cs typeface="Calibri"/>
                <a:sym typeface="Calibri"/>
              </a:rPr>
              <a:t>100+ species:</a:t>
            </a:r>
            <a:endParaRPr sz="1800">
              <a:solidFill>
                <a:schemeClr val="dk1"/>
              </a:solidFill>
              <a:latin typeface="Arial"/>
              <a:ea typeface="Arial"/>
              <a:cs typeface="Arial"/>
              <a:sym typeface="Arial"/>
            </a:endParaRPr>
          </a:p>
          <a:p>
            <a:pPr marL="342900" marR="0" lvl="0" indent="-342900" algn="l" rtl="0">
              <a:spcBef>
                <a:spcPts val="0"/>
              </a:spcBef>
              <a:spcAft>
                <a:spcPts val="0"/>
              </a:spcAft>
              <a:buClr>
                <a:schemeClr val="lt1"/>
              </a:buClr>
              <a:buSzPts val="3000"/>
              <a:buFont typeface="Arial"/>
              <a:buChar char="•"/>
            </a:pPr>
            <a:r>
              <a:rPr lang="en-US" sz="2250" b="1">
                <a:solidFill>
                  <a:schemeClr val="lt1"/>
                </a:solidFill>
                <a:latin typeface="Calibri"/>
                <a:ea typeface="Calibri"/>
                <a:cs typeface="Calibri"/>
                <a:sym typeface="Calibri"/>
              </a:rPr>
              <a:t>Coastal pelagics</a:t>
            </a:r>
            <a:endParaRPr sz="2250" b="1">
              <a:solidFill>
                <a:schemeClr val="lt1"/>
              </a:solidFill>
              <a:latin typeface="Calibri"/>
              <a:ea typeface="Calibri"/>
              <a:cs typeface="Calibri"/>
              <a:sym typeface="Calibri"/>
            </a:endParaRPr>
          </a:p>
          <a:p>
            <a:pPr marL="342900" marR="0" lvl="0" indent="-342900" algn="l" rtl="0">
              <a:spcBef>
                <a:spcPts val="0"/>
              </a:spcBef>
              <a:spcAft>
                <a:spcPts val="0"/>
              </a:spcAft>
              <a:buClr>
                <a:schemeClr val="lt1"/>
              </a:buClr>
              <a:buSzPts val="3000"/>
              <a:buFont typeface="Arial"/>
              <a:buChar char="•"/>
            </a:pPr>
            <a:r>
              <a:rPr lang="en-US" sz="2250" b="1">
                <a:solidFill>
                  <a:schemeClr val="lt1"/>
                </a:solidFill>
                <a:latin typeface="Calibri"/>
                <a:ea typeface="Calibri"/>
                <a:cs typeface="Calibri"/>
                <a:sym typeface="Calibri"/>
              </a:rPr>
              <a:t>Groundfish</a:t>
            </a:r>
            <a:endParaRPr sz="2250" b="1">
              <a:solidFill>
                <a:schemeClr val="lt1"/>
              </a:solidFill>
              <a:latin typeface="Calibri"/>
              <a:ea typeface="Calibri"/>
              <a:cs typeface="Calibri"/>
              <a:sym typeface="Calibri"/>
            </a:endParaRPr>
          </a:p>
          <a:p>
            <a:pPr marL="342900" marR="0" lvl="0" indent="-342900" algn="l" rtl="0">
              <a:spcBef>
                <a:spcPts val="0"/>
              </a:spcBef>
              <a:spcAft>
                <a:spcPts val="0"/>
              </a:spcAft>
              <a:buClr>
                <a:schemeClr val="lt1"/>
              </a:buClr>
              <a:buSzPts val="3000"/>
              <a:buFont typeface="Arial"/>
              <a:buChar char="•"/>
            </a:pPr>
            <a:r>
              <a:rPr lang="en-US" sz="2250" b="1">
                <a:solidFill>
                  <a:schemeClr val="lt1"/>
                </a:solidFill>
                <a:latin typeface="Calibri"/>
                <a:ea typeface="Calibri"/>
                <a:cs typeface="Calibri"/>
                <a:sym typeface="Calibri"/>
              </a:rPr>
              <a:t>Highly migratory species</a:t>
            </a:r>
            <a:endParaRPr sz="1800">
              <a:solidFill>
                <a:schemeClr val="dk1"/>
              </a:solidFill>
              <a:latin typeface="Arial"/>
              <a:ea typeface="Arial"/>
              <a:cs typeface="Arial"/>
              <a:sym typeface="Arial"/>
            </a:endParaRPr>
          </a:p>
          <a:p>
            <a:pPr marL="342900" marR="0" lvl="0" indent="-342900" algn="l" rtl="0">
              <a:spcBef>
                <a:spcPts val="0"/>
              </a:spcBef>
              <a:spcAft>
                <a:spcPts val="0"/>
              </a:spcAft>
              <a:buClr>
                <a:schemeClr val="lt1"/>
              </a:buClr>
              <a:buSzPts val="3000"/>
              <a:buFont typeface="Arial"/>
              <a:buChar char="•"/>
            </a:pPr>
            <a:r>
              <a:rPr lang="en-US" sz="2250" b="1">
                <a:solidFill>
                  <a:schemeClr val="lt1"/>
                </a:solidFill>
                <a:latin typeface="Calibri"/>
                <a:ea typeface="Calibri"/>
                <a:cs typeface="Calibri"/>
                <a:sym typeface="Calibri"/>
              </a:rPr>
              <a:t>Salmon</a:t>
            </a:r>
            <a:endParaRPr sz="1800">
              <a:solidFill>
                <a:schemeClr val="dk1"/>
              </a:solidFill>
              <a:latin typeface="Arial"/>
              <a:ea typeface="Arial"/>
              <a:cs typeface="Arial"/>
              <a:sym typeface="Arial"/>
            </a:endParaRPr>
          </a:p>
        </p:txBody>
      </p:sp>
      <p:pic>
        <p:nvPicPr>
          <p:cNvPr id="643" name="Google Shape;643;p33"/>
          <p:cNvPicPr preferRelativeResize="0"/>
          <p:nvPr/>
        </p:nvPicPr>
        <p:blipFill rotWithShape="1">
          <a:blip r:embed="rId5">
            <a:alphaModFix/>
          </a:blip>
          <a:srcRect l="25305" b="21638"/>
          <a:stretch/>
        </p:blipFill>
        <p:spPr>
          <a:xfrm>
            <a:off x="2546768" y="830455"/>
            <a:ext cx="2158210" cy="2019066"/>
          </a:xfrm>
          <a:prstGeom prst="rect">
            <a:avLst/>
          </a:prstGeom>
          <a:noFill/>
          <a:ln>
            <a:noFill/>
          </a:ln>
        </p:spPr>
      </p:pic>
      <p:pic>
        <p:nvPicPr>
          <p:cNvPr id="644" name="Google Shape;644;p33" descr="Image Result"/>
          <p:cNvPicPr preferRelativeResize="0"/>
          <p:nvPr/>
        </p:nvPicPr>
        <p:blipFill rotWithShape="1">
          <a:blip r:embed="rId6">
            <a:alphaModFix/>
          </a:blip>
          <a:srcRect/>
          <a:stretch/>
        </p:blipFill>
        <p:spPr>
          <a:xfrm>
            <a:off x="415417" y="820296"/>
            <a:ext cx="2062785" cy="2019066"/>
          </a:xfrm>
          <a:prstGeom prst="rect">
            <a:avLst/>
          </a:prstGeom>
          <a:noFill/>
          <a:ln>
            <a:noFill/>
          </a:ln>
        </p:spPr>
      </p:pic>
      <p:pic>
        <p:nvPicPr>
          <p:cNvPr id="645" name="Google Shape;645;p33"/>
          <p:cNvPicPr preferRelativeResize="0"/>
          <p:nvPr/>
        </p:nvPicPr>
        <p:blipFill rotWithShape="1">
          <a:blip r:embed="rId7">
            <a:alphaModFix/>
          </a:blip>
          <a:srcRect/>
          <a:stretch/>
        </p:blipFill>
        <p:spPr>
          <a:xfrm>
            <a:off x="415417" y="2903184"/>
            <a:ext cx="2062785" cy="2019066"/>
          </a:xfrm>
          <a:prstGeom prst="rect">
            <a:avLst/>
          </a:prstGeom>
          <a:noFill/>
          <a:ln>
            <a:noFill/>
          </a:ln>
        </p:spPr>
      </p:pic>
      <p:sp>
        <p:nvSpPr>
          <p:cNvPr id="646" name="Google Shape;646;p33"/>
          <p:cNvSpPr/>
          <p:nvPr/>
        </p:nvSpPr>
        <p:spPr>
          <a:xfrm>
            <a:off x="342569" y="294724"/>
            <a:ext cx="8458862" cy="48206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a:solidFill>
                  <a:srgbClr val="1F497D"/>
                </a:solidFill>
                <a:latin typeface="Calibri"/>
                <a:ea typeface="Calibri"/>
                <a:cs typeface="Calibri"/>
                <a:sym typeface="Calibri"/>
              </a:rPr>
              <a:t>Pacific Fishery Management Council (PFMC)</a:t>
            </a:r>
            <a:endParaRPr sz="2400">
              <a:solidFill>
                <a:srgbClr val="1F497D"/>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34"/>
          <p:cNvSpPr txBox="1"/>
          <p:nvPr/>
        </p:nvSpPr>
        <p:spPr>
          <a:xfrm>
            <a:off x="2701472" y="1517439"/>
            <a:ext cx="3816626"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a:solidFill>
                  <a:schemeClr val="lt1"/>
                </a:solidFill>
                <a:latin typeface="Arial"/>
                <a:ea typeface="Arial"/>
                <a:cs typeface="Arial"/>
                <a:sym typeface="Arial"/>
              </a:rPr>
              <a:t>Fishery Management Plans (FMPs)</a:t>
            </a:r>
            <a:endParaRPr/>
          </a:p>
        </p:txBody>
      </p:sp>
      <p:sp>
        <p:nvSpPr>
          <p:cNvPr id="653" name="Google Shape;653;p34"/>
          <p:cNvSpPr txBox="1"/>
          <p:nvPr/>
        </p:nvSpPr>
        <p:spPr>
          <a:xfrm>
            <a:off x="5344953" y="2568030"/>
            <a:ext cx="3441968"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a:solidFill>
                  <a:schemeClr val="lt1"/>
                </a:solidFill>
                <a:latin typeface="Arial"/>
                <a:ea typeface="Arial"/>
                <a:cs typeface="Arial"/>
                <a:sym typeface="Arial"/>
              </a:rPr>
              <a:t>Fishery Ecosystem Plan (FEP)</a:t>
            </a:r>
            <a:endParaRPr/>
          </a:p>
        </p:txBody>
      </p:sp>
      <p:sp>
        <p:nvSpPr>
          <p:cNvPr id="654" name="Google Shape;654;p34"/>
          <p:cNvSpPr txBox="1"/>
          <p:nvPr/>
        </p:nvSpPr>
        <p:spPr>
          <a:xfrm>
            <a:off x="649293" y="2561893"/>
            <a:ext cx="2736647"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dirty="0">
                <a:solidFill>
                  <a:schemeClr val="lt1"/>
                </a:solidFill>
                <a:latin typeface="Arial"/>
                <a:ea typeface="Arial"/>
                <a:cs typeface="Arial"/>
                <a:sym typeface="Arial"/>
              </a:rPr>
              <a:t>Highly Migratory Species</a:t>
            </a:r>
            <a:endParaRPr dirty="0"/>
          </a:p>
        </p:txBody>
      </p:sp>
      <p:sp>
        <p:nvSpPr>
          <p:cNvPr id="655" name="Google Shape;655;p34"/>
          <p:cNvSpPr txBox="1"/>
          <p:nvPr/>
        </p:nvSpPr>
        <p:spPr>
          <a:xfrm>
            <a:off x="3973633" y="2561893"/>
            <a:ext cx="966931"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a:solidFill>
                  <a:schemeClr val="lt1"/>
                </a:solidFill>
                <a:latin typeface="Arial"/>
                <a:ea typeface="Arial"/>
                <a:cs typeface="Arial"/>
                <a:sym typeface="Arial"/>
              </a:rPr>
              <a:t>Salmon</a:t>
            </a:r>
            <a:endParaRPr/>
          </a:p>
        </p:txBody>
      </p:sp>
      <p:sp>
        <p:nvSpPr>
          <p:cNvPr id="656" name="Google Shape;656;p34"/>
          <p:cNvSpPr txBox="1"/>
          <p:nvPr/>
        </p:nvSpPr>
        <p:spPr>
          <a:xfrm>
            <a:off x="649293" y="3353153"/>
            <a:ext cx="1313180"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dirty="0">
                <a:solidFill>
                  <a:schemeClr val="lt1"/>
                </a:solidFill>
                <a:latin typeface="Arial"/>
                <a:ea typeface="Arial"/>
                <a:cs typeface="Arial"/>
                <a:sym typeface="Arial"/>
              </a:rPr>
              <a:t>Groundfish</a:t>
            </a:r>
            <a:endParaRPr sz="1800" dirty="0">
              <a:solidFill>
                <a:schemeClr val="lt1"/>
              </a:solidFill>
              <a:latin typeface="Arial"/>
              <a:ea typeface="Arial"/>
              <a:cs typeface="Arial"/>
              <a:sym typeface="Arial"/>
            </a:endParaRPr>
          </a:p>
        </p:txBody>
      </p:sp>
      <p:sp>
        <p:nvSpPr>
          <p:cNvPr id="657" name="Google Shape;657;p34"/>
          <p:cNvSpPr txBox="1"/>
          <p:nvPr/>
        </p:nvSpPr>
        <p:spPr>
          <a:xfrm>
            <a:off x="2316825" y="3353153"/>
            <a:ext cx="2672526"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a:solidFill>
                  <a:schemeClr val="lt1"/>
                </a:solidFill>
                <a:latin typeface="Arial"/>
                <a:ea typeface="Arial"/>
                <a:cs typeface="Arial"/>
                <a:sym typeface="Arial"/>
              </a:rPr>
              <a:t>Coastal Pelagic Species</a:t>
            </a:r>
            <a:endParaRPr/>
          </a:p>
        </p:txBody>
      </p:sp>
      <p:sp>
        <p:nvSpPr>
          <p:cNvPr id="658" name="Google Shape;658;p34"/>
          <p:cNvSpPr/>
          <p:nvPr/>
        </p:nvSpPr>
        <p:spPr>
          <a:xfrm>
            <a:off x="4305122" y="1038861"/>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59" name="Google Shape;659;p34"/>
          <p:cNvSpPr txBox="1"/>
          <p:nvPr/>
        </p:nvSpPr>
        <p:spPr>
          <a:xfrm>
            <a:off x="295612" y="4616537"/>
            <a:ext cx="672953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1F497D"/>
                </a:solidFill>
                <a:latin typeface="Arial"/>
                <a:ea typeface="Arial"/>
                <a:cs typeface="Arial"/>
                <a:sym typeface="Arial"/>
              </a:rPr>
              <a:t>*each FMP has a Management Team and an Advisory Subpanel</a:t>
            </a:r>
            <a:endParaRPr/>
          </a:p>
        </p:txBody>
      </p:sp>
      <p:sp>
        <p:nvSpPr>
          <p:cNvPr id="660" name="Google Shape;660;p34"/>
          <p:cNvSpPr txBox="1"/>
          <p:nvPr/>
        </p:nvSpPr>
        <p:spPr>
          <a:xfrm>
            <a:off x="1962473" y="581561"/>
            <a:ext cx="4980851"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a:solidFill>
                  <a:schemeClr val="lt1"/>
                </a:solidFill>
                <a:latin typeface="Arial"/>
                <a:ea typeface="Arial"/>
                <a:cs typeface="Arial"/>
                <a:sym typeface="Arial"/>
              </a:rPr>
              <a:t>Pacific Fisheries Management Council (PFMC)</a:t>
            </a:r>
            <a:endParaRPr/>
          </a:p>
        </p:txBody>
      </p:sp>
      <p:sp>
        <p:nvSpPr>
          <p:cNvPr id="661" name="Google Shape;661;p34"/>
          <p:cNvSpPr/>
          <p:nvPr/>
        </p:nvSpPr>
        <p:spPr>
          <a:xfrm>
            <a:off x="4305121" y="2066276"/>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62" name="Google Shape;662;p34"/>
          <p:cNvSpPr/>
          <p:nvPr/>
        </p:nvSpPr>
        <p:spPr>
          <a:xfrm>
            <a:off x="5344953" y="2560966"/>
            <a:ext cx="3441968" cy="382366"/>
          </a:xfrm>
          <a:prstGeom prst="rect">
            <a:avLst/>
          </a:prstGeom>
          <a:noFill/>
          <a:ln w="264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63" name="Google Shape;663;p34"/>
          <p:cNvSpPr/>
          <p:nvPr/>
        </p:nvSpPr>
        <p:spPr>
          <a:xfrm rot="1577003">
            <a:off x="7093962" y="2136440"/>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64" name="Google Shape;664;p34"/>
          <p:cNvSpPr txBox="1"/>
          <p:nvPr/>
        </p:nvSpPr>
        <p:spPr>
          <a:xfrm>
            <a:off x="5490913" y="3479414"/>
            <a:ext cx="2847896" cy="369332"/>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1800">
                <a:solidFill>
                  <a:srgbClr val="1F497D"/>
                </a:solidFill>
                <a:latin typeface="Arial"/>
                <a:ea typeface="Arial"/>
                <a:cs typeface="Arial"/>
                <a:sym typeface="Arial"/>
              </a:rPr>
              <a:t>FEP Ecosystem Initiatives</a:t>
            </a:r>
            <a:endParaRPr/>
          </a:p>
        </p:txBody>
      </p:sp>
      <p:sp>
        <p:nvSpPr>
          <p:cNvPr id="665" name="Google Shape;665;p34"/>
          <p:cNvSpPr txBox="1"/>
          <p:nvPr/>
        </p:nvSpPr>
        <p:spPr>
          <a:xfrm>
            <a:off x="6699348" y="1713795"/>
            <a:ext cx="2558953"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1F497D"/>
                </a:solidFill>
                <a:latin typeface="Arial"/>
                <a:ea typeface="Arial"/>
                <a:cs typeface="Arial"/>
                <a:sym typeface="Arial"/>
              </a:rPr>
              <a:t>Ecosystem workgroup</a:t>
            </a:r>
            <a:endParaRPr sz="1800">
              <a:solidFill>
                <a:schemeClr val="dk1"/>
              </a:solidFill>
              <a:latin typeface="Arial"/>
              <a:ea typeface="Arial"/>
              <a:cs typeface="Arial"/>
              <a:sym typeface="Arial"/>
            </a:endParaRPr>
          </a:p>
        </p:txBody>
      </p:sp>
      <p:sp>
        <p:nvSpPr>
          <p:cNvPr id="666" name="Google Shape;666;p34"/>
          <p:cNvSpPr/>
          <p:nvPr/>
        </p:nvSpPr>
        <p:spPr>
          <a:xfrm>
            <a:off x="6795545" y="3061534"/>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35"/>
          <p:cNvSpPr txBox="1">
            <a:spLocks noGrp="1"/>
          </p:cNvSpPr>
          <p:nvPr>
            <p:ph type="title"/>
          </p:nvPr>
        </p:nvSpPr>
        <p:spPr>
          <a:xfrm>
            <a:off x="659688" y="191524"/>
            <a:ext cx="7886700" cy="53722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None/>
            </a:pPr>
            <a:r>
              <a:rPr lang="en-US" sz="2400">
                <a:solidFill>
                  <a:srgbClr val="1F497D"/>
                </a:solidFill>
                <a:latin typeface="Arial"/>
                <a:ea typeface="Arial"/>
                <a:cs typeface="Arial"/>
                <a:sym typeface="Arial"/>
              </a:rPr>
              <a:t>For each FMP and management of their stocks</a:t>
            </a:r>
            <a:endParaRPr/>
          </a:p>
        </p:txBody>
      </p:sp>
      <p:sp>
        <p:nvSpPr>
          <p:cNvPr id="673" name="Google Shape;673;p35"/>
          <p:cNvSpPr txBox="1"/>
          <p:nvPr/>
        </p:nvSpPr>
        <p:spPr>
          <a:xfrm>
            <a:off x="3041580" y="748978"/>
            <a:ext cx="3403560"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Science Center Stock Assessor</a:t>
            </a:r>
            <a:endParaRPr/>
          </a:p>
        </p:txBody>
      </p:sp>
      <p:sp>
        <p:nvSpPr>
          <p:cNvPr id="674" name="Google Shape;674;p35"/>
          <p:cNvSpPr txBox="1"/>
          <p:nvPr/>
        </p:nvSpPr>
        <p:spPr>
          <a:xfrm>
            <a:off x="3723570" y="4643961"/>
            <a:ext cx="838691"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NMFS</a:t>
            </a:r>
            <a:endParaRPr/>
          </a:p>
        </p:txBody>
      </p:sp>
      <p:sp>
        <p:nvSpPr>
          <p:cNvPr id="675" name="Google Shape;675;p35"/>
          <p:cNvSpPr txBox="1"/>
          <p:nvPr/>
        </p:nvSpPr>
        <p:spPr>
          <a:xfrm>
            <a:off x="3720025" y="4133039"/>
            <a:ext cx="1980029"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Council Members</a:t>
            </a:r>
            <a:endParaRPr/>
          </a:p>
        </p:txBody>
      </p:sp>
      <p:sp>
        <p:nvSpPr>
          <p:cNvPr id="676" name="Google Shape;676;p35"/>
          <p:cNvSpPr txBox="1"/>
          <p:nvPr/>
        </p:nvSpPr>
        <p:spPr>
          <a:xfrm>
            <a:off x="1967617" y="2470204"/>
            <a:ext cx="2155462"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Management Team</a:t>
            </a:r>
            <a:endParaRPr/>
          </a:p>
        </p:txBody>
      </p:sp>
      <p:sp>
        <p:nvSpPr>
          <p:cNvPr id="677" name="Google Shape;677;p35"/>
          <p:cNvSpPr txBox="1"/>
          <p:nvPr/>
        </p:nvSpPr>
        <p:spPr>
          <a:xfrm>
            <a:off x="5109262" y="2470204"/>
            <a:ext cx="2108269"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Advisory Subpanel</a:t>
            </a:r>
            <a:endParaRPr/>
          </a:p>
        </p:txBody>
      </p:sp>
      <p:sp>
        <p:nvSpPr>
          <p:cNvPr id="678" name="Google Shape;678;p35"/>
          <p:cNvSpPr txBox="1"/>
          <p:nvPr/>
        </p:nvSpPr>
        <p:spPr>
          <a:xfrm>
            <a:off x="2867228" y="1713081"/>
            <a:ext cx="3685624"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Science and Statistical Committee</a:t>
            </a:r>
            <a:endParaRPr/>
          </a:p>
        </p:txBody>
      </p:sp>
      <p:sp>
        <p:nvSpPr>
          <p:cNvPr id="679" name="Google Shape;679;p35"/>
          <p:cNvSpPr txBox="1"/>
          <p:nvPr/>
        </p:nvSpPr>
        <p:spPr>
          <a:xfrm>
            <a:off x="3763626" y="3270854"/>
            <a:ext cx="1877437"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Public Comment</a:t>
            </a:r>
            <a:endParaRPr/>
          </a:p>
        </p:txBody>
      </p:sp>
      <p:sp>
        <p:nvSpPr>
          <p:cNvPr id="680" name="Google Shape;680;p35"/>
          <p:cNvSpPr txBox="1"/>
          <p:nvPr/>
        </p:nvSpPr>
        <p:spPr>
          <a:xfrm>
            <a:off x="5357774" y="4625892"/>
            <a:ext cx="2621230"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Secretary of Commerce</a:t>
            </a:r>
            <a:endParaRPr/>
          </a:p>
        </p:txBody>
      </p:sp>
      <p:sp>
        <p:nvSpPr>
          <p:cNvPr id="681" name="Google Shape;681;p35"/>
          <p:cNvSpPr/>
          <p:nvPr/>
        </p:nvSpPr>
        <p:spPr>
          <a:xfrm>
            <a:off x="2725408" y="4317705"/>
            <a:ext cx="722045" cy="498200"/>
          </a:xfrm>
          <a:prstGeom prst="curvedRightArrow">
            <a:avLst>
              <a:gd name="adj1" fmla="val 25000"/>
              <a:gd name="adj2" fmla="val 57958"/>
              <a:gd name="adj3" fmla="val 25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682" name="Google Shape;682;p35"/>
          <p:cNvSpPr/>
          <p:nvPr/>
        </p:nvSpPr>
        <p:spPr>
          <a:xfrm>
            <a:off x="4336527" y="2540943"/>
            <a:ext cx="430226" cy="253863"/>
          </a:xfrm>
          <a:prstGeom prst="leftRight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83" name="Google Shape;683;p35"/>
          <p:cNvSpPr/>
          <p:nvPr/>
        </p:nvSpPr>
        <p:spPr>
          <a:xfrm>
            <a:off x="4404183" y="2148526"/>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84" name="Google Shape;684;p35"/>
          <p:cNvSpPr/>
          <p:nvPr/>
        </p:nvSpPr>
        <p:spPr>
          <a:xfrm>
            <a:off x="4414483" y="1242787"/>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85" name="Google Shape;685;p35"/>
          <p:cNvSpPr/>
          <p:nvPr/>
        </p:nvSpPr>
        <p:spPr>
          <a:xfrm>
            <a:off x="4424386" y="2861192"/>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86" name="Google Shape;686;p35"/>
          <p:cNvSpPr/>
          <p:nvPr/>
        </p:nvSpPr>
        <p:spPr>
          <a:xfrm>
            <a:off x="4399697" y="3684985"/>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87" name="Google Shape;687;p35"/>
          <p:cNvSpPr/>
          <p:nvPr/>
        </p:nvSpPr>
        <p:spPr>
          <a:xfrm rot="-5400000">
            <a:off x="4812239" y="4645770"/>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688" name="Google Shape;688;p35"/>
          <p:cNvSpPr txBox="1"/>
          <p:nvPr/>
        </p:nvSpPr>
        <p:spPr>
          <a:xfrm>
            <a:off x="5515526" y="1224874"/>
            <a:ext cx="368562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1F497D"/>
                </a:solidFill>
                <a:latin typeface="Arial"/>
                <a:ea typeface="Arial"/>
                <a:cs typeface="Arial"/>
                <a:sym typeface="Arial"/>
              </a:rPr>
              <a:t>Independent review panel (STAR)</a:t>
            </a:r>
            <a:endParaRPr sz="1800">
              <a:solidFill>
                <a:schemeClr val="dk1"/>
              </a:solidFill>
              <a:latin typeface="Arial"/>
              <a:ea typeface="Arial"/>
              <a:cs typeface="Arial"/>
              <a:sym typeface="Arial"/>
            </a:endParaRPr>
          </a:p>
        </p:txBody>
      </p:sp>
      <p:sp>
        <p:nvSpPr>
          <p:cNvPr id="689" name="Google Shape;689;p35"/>
          <p:cNvSpPr/>
          <p:nvPr/>
        </p:nvSpPr>
        <p:spPr>
          <a:xfrm rot="10800000" flipH="1">
            <a:off x="6613374" y="821502"/>
            <a:ext cx="604157" cy="369331"/>
          </a:xfrm>
          <a:prstGeom prst="leftUpArrow">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36"/>
          <p:cNvSpPr txBox="1"/>
          <p:nvPr/>
        </p:nvSpPr>
        <p:spPr>
          <a:xfrm>
            <a:off x="3041580" y="748978"/>
            <a:ext cx="3403560"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Science Center Stock Assessor</a:t>
            </a:r>
            <a:endParaRPr/>
          </a:p>
        </p:txBody>
      </p:sp>
      <p:sp>
        <p:nvSpPr>
          <p:cNvPr id="696" name="Google Shape;696;p36"/>
          <p:cNvSpPr txBox="1"/>
          <p:nvPr/>
        </p:nvSpPr>
        <p:spPr>
          <a:xfrm>
            <a:off x="3723570" y="4643961"/>
            <a:ext cx="838691"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NMFS</a:t>
            </a:r>
            <a:endParaRPr/>
          </a:p>
        </p:txBody>
      </p:sp>
      <p:sp>
        <p:nvSpPr>
          <p:cNvPr id="697" name="Google Shape;697;p36"/>
          <p:cNvSpPr txBox="1"/>
          <p:nvPr/>
        </p:nvSpPr>
        <p:spPr>
          <a:xfrm>
            <a:off x="3720025" y="4133039"/>
            <a:ext cx="1980029"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Council Members</a:t>
            </a:r>
            <a:endParaRPr/>
          </a:p>
        </p:txBody>
      </p:sp>
      <p:sp>
        <p:nvSpPr>
          <p:cNvPr id="698" name="Google Shape;698;p36"/>
          <p:cNvSpPr txBox="1"/>
          <p:nvPr/>
        </p:nvSpPr>
        <p:spPr>
          <a:xfrm>
            <a:off x="1967617" y="2470204"/>
            <a:ext cx="2155462"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Management Team</a:t>
            </a:r>
            <a:endParaRPr/>
          </a:p>
        </p:txBody>
      </p:sp>
      <p:sp>
        <p:nvSpPr>
          <p:cNvPr id="699" name="Google Shape;699;p36"/>
          <p:cNvSpPr txBox="1"/>
          <p:nvPr/>
        </p:nvSpPr>
        <p:spPr>
          <a:xfrm>
            <a:off x="5109262" y="2470204"/>
            <a:ext cx="2108269"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Advisory Subpanel</a:t>
            </a:r>
            <a:endParaRPr/>
          </a:p>
        </p:txBody>
      </p:sp>
      <p:sp>
        <p:nvSpPr>
          <p:cNvPr id="700" name="Google Shape;700;p36"/>
          <p:cNvSpPr txBox="1"/>
          <p:nvPr/>
        </p:nvSpPr>
        <p:spPr>
          <a:xfrm>
            <a:off x="2867228" y="1713081"/>
            <a:ext cx="3685624"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Science and Statistical Committee</a:t>
            </a:r>
            <a:endParaRPr/>
          </a:p>
        </p:txBody>
      </p:sp>
      <p:sp>
        <p:nvSpPr>
          <p:cNvPr id="701" name="Google Shape;701;p36"/>
          <p:cNvSpPr txBox="1"/>
          <p:nvPr/>
        </p:nvSpPr>
        <p:spPr>
          <a:xfrm>
            <a:off x="3763626" y="3270854"/>
            <a:ext cx="1877437"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Public Comment</a:t>
            </a:r>
            <a:endParaRPr/>
          </a:p>
        </p:txBody>
      </p:sp>
      <p:sp>
        <p:nvSpPr>
          <p:cNvPr id="702" name="Google Shape;702;p36"/>
          <p:cNvSpPr txBox="1"/>
          <p:nvPr/>
        </p:nvSpPr>
        <p:spPr>
          <a:xfrm>
            <a:off x="5357774" y="4625892"/>
            <a:ext cx="2621230" cy="369332"/>
          </a:xfrm>
          <a:prstGeom prst="rect">
            <a:avLst/>
          </a:prstGeom>
          <a:solidFill>
            <a:srgbClr val="4F81BD"/>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Arial"/>
                <a:ea typeface="Arial"/>
                <a:cs typeface="Arial"/>
                <a:sym typeface="Arial"/>
              </a:rPr>
              <a:t>Secretary of Commerce</a:t>
            </a:r>
            <a:endParaRPr/>
          </a:p>
        </p:txBody>
      </p:sp>
      <p:sp>
        <p:nvSpPr>
          <p:cNvPr id="703" name="Google Shape;703;p36"/>
          <p:cNvSpPr/>
          <p:nvPr/>
        </p:nvSpPr>
        <p:spPr>
          <a:xfrm>
            <a:off x="2725408" y="4317705"/>
            <a:ext cx="722045" cy="498200"/>
          </a:xfrm>
          <a:prstGeom prst="curvedRightArrow">
            <a:avLst>
              <a:gd name="adj1" fmla="val 25000"/>
              <a:gd name="adj2" fmla="val 57958"/>
              <a:gd name="adj3" fmla="val 25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704" name="Google Shape;704;p36"/>
          <p:cNvSpPr/>
          <p:nvPr/>
        </p:nvSpPr>
        <p:spPr>
          <a:xfrm>
            <a:off x="4336527" y="2540943"/>
            <a:ext cx="430226" cy="253863"/>
          </a:xfrm>
          <a:prstGeom prst="leftRight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05" name="Google Shape;705;p36"/>
          <p:cNvSpPr/>
          <p:nvPr/>
        </p:nvSpPr>
        <p:spPr>
          <a:xfrm>
            <a:off x="4404183" y="2148526"/>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06" name="Google Shape;706;p36"/>
          <p:cNvSpPr/>
          <p:nvPr/>
        </p:nvSpPr>
        <p:spPr>
          <a:xfrm>
            <a:off x="4414483" y="1242787"/>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07" name="Google Shape;707;p36"/>
          <p:cNvSpPr/>
          <p:nvPr/>
        </p:nvSpPr>
        <p:spPr>
          <a:xfrm>
            <a:off x="4424386" y="2861192"/>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08" name="Google Shape;708;p36"/>
          <p:cNvSpPr/>
          <p:nvPr/>
        </p:nvSpPr>
        <p:spPr>
          <a:xfrm>
            <a:off x="4399697" y="3684985"/>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09" name="Google Shape;709;p36"/>
          <p:cNvSpPr/>
          <p:nvPr/>
        </p:nvSpPr>
        <p:spPr>
          <a:xfrm rot="-5400000">
            <a:off x="4812239" y="4645770"/>
            <a:ext cx="295557" cy="379815"/>
          </a:xfrm>
          <a:prstGeom prst="downArrow">
            <a:avLst>
              <a:gd name="adj1" fmla="val 50000"/>
              <a:gd name="adj2" fmla="val 50000"/>
            </a:avLst>
          </a:prstGeom>
          <a:solidFill>
            <a:srgbClr val="1F497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10" name="Google Shape;710;p36"/>
          <p:cNvSpPr txBox="1"/>
          <p:nvPr/>
        </p:nvSpPr>
        <p:spPr>
          <a:xfrm>
            <a:off x="158916" y="610477"/>
            <a:ext cx="2328285" cy="120032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2"/>
                </a:solidFill>
                <a:latin typeface="Arial"/>
                <a:ea typeface="Arial"/>
                <a:cs typeface="Arial"/>
                <a:sym typeface="Arial"/>
              </a:rPr>
              <a:t>Where does ecosystem and climate information fit into this process?</a:t>
            </a:r>
            <a:endParaRPr/>
          </a:p>
        </p:txBody>
      </p:sp>
      <p:sp>
        <p:nvSpPr>
          <p:cNvPr id="711" name="Google Shape;711;p36"/>
          <p:cNvSpPr/>
          <p:nvPr/>
        </p:nvSpPr>
        <p:spPr>
          <a:xfrm rot="-5400000">
            <a:off x="6943265" y="619921"/>
            <a:ext cx="263392" cy="627445"/>
          </a:xfrm>
          <a:prstGeom prst="upArrow">
            <a:avLst>
              <a:gd name="adj1" fmla="val 50000"/>
              <a:gd name="adj2" fmla="val 50000"/>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712" name="Google Shape;712;p36"/>
          <p:cNvSpPr txBox="1"/>
          <p:nvPr/>
        </p:nvSpPr>
        <p:spPr>
          <a:xfrm>
            <a:off x="7510643" y="610477"/>
            <a:ext cx="1415772"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Within the </a:t>
            </a:r>
            <a:endParaRPr/>
          </a:p>
          <a:p>
            <a:pPr marL="0" marR="0" lvl="0" indent="0" algn="l" rtl="0">
              <a:spcBef>
                <a:spcPts val="0"/>
              </a:spcBef>
              <a:spcAft>
                <a:spcPts val="0"/>
              </a:spcAft>
              <a:buNone/>
            </a:pPr>
            <a:r>
              <a:rPr lang="en-US" sz="1800">
                <a:solidFill>
                  <a:schemeClr val="dk1"/>
                </a:solidFill>
                <a:latin typeface="Arial"/>
                <a:ea typeface="Arial"/>
                <a:cs typeface="Arial"/>
                <a:sym typeface="Arial"/>
              </a:rPr>
              <a:t>assessment</a:t>
            </a:r>
            <a:endParaRPr/>
          </a:p>
        </p:txBody>
      </p:sp>
      <p:sp>
        <p:nvSpPr>
          <p:cNvPr id="713" name="Google Shape;713;p36"/>
          <p:cNvSpPr txBox="1"/>
          <p:nvPr/>
        </p:nvSpPr>
        <p:spPr>
          <a:xfrm>
            <a:off x="7523191" y="2172220"/>
            <a:ext cx="1582484"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Alongside the</a:t>
            </a:r>
            <a:endParaRPr/>
          </a:p>
          <a:p>
            <a:pPr marL="0" marR="0" lvl="0" indent="0" algn="l" rtl="0">
              <a:spcBef>
                <a:spcPts val="0"/>
              </a:spcBef>
              <a:spcAft>
                <a:spcPts val="0"/>
              </a:spcAft>
              <a:buNone/>
            </a:pPr>
            <a:r>
              <a:rPr lang="en-US" sz="1800">
                <a:solidFill>
                  <a:schemeClr val="dk1"/>
                </a:solidFill>
                <a:latin typeface="Arial"/>
                <a:ea typeface="Arial"/>
                <a:cs typeface="Arial"/>
                <a:sym typeface="Arial"/>
              </a:rPr>
              <a:t>assessment</a:t>
            </a:r>
            <a:endParaRPr/>
          </a:p>
        </p:txBody>
      </p:sp>
      <p:sp>
        <p:nvSpPr>
          <p:cNvPr id="714" name="Google Shape;714;p36"/>
          <p:cNvSpPr/>
          <p:nvPr/>
        </p:nvSpPr>
        <p:spPr>
          <a:xfrm>
            <a:off x="7249887" y="1622601"/>
            <a:ext cx="210805" cy="2879769"/>
          </a:xfrm>
          <a:prstGeom prst="rightBracket">
            <a:avLst>
              <a:gd name="adj" fmla="val 8333"/>
            </a:avLst>
          </a:prstGeom>
          <a:noFill/>
          <a:ln w="2857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715" name="Google Shape;715;p36"/>
          <p:cNvSpPr txBox="1">
            <a:spLocks noGrp="1"/>
          </p:cNvSpPr>
          <p:nvPr>
            <p:ph type="title"/>
          </p:nvPr>
        </p:nvSpPr>
        <p:spPr>
          <a:xfrm>
            <a:off x="659688" y="191524"/>
            <a:ext cx="7886700" cy="537223"/>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None/>
            </a:pPr>
            <a:r>
              <a:rPr lang="en-US" sz="2400">
                <a:solidFill>
                  <a:srgbClr val="1F497D"/>
                </a:solidFill>
                <a:latin typeface="Arial"/>
                <a:ea typeface="Arial"/>
                <a:cs typeface="Arial"/>
                <a:sym typeface="Arial"/>
              </a:rPr>
              <a:t>For each FMP and management of their stocks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pic>
        <p:nvPicPr>
          <p:cNvPr id="721" name="Google Shape;721;p37"/>
          <p:cNvPicPr preferRelativeResize="0"/>
          <p:nvPr/>
        </p:nvPicPr>
        <p:blipFill rotWithShape="1">
          <a:blip r:embed="rId3">
            <a:alphaModFix/>
          </a:blip>
          <a:srcRect/>
          <a:stretch/>
        </p:blipFill>
        <p:spPr>
          <a:xfrm>
            <a:off x="5796643" y="1143000"/>
            <a:ext cx="3347357" cy="2887530"/>
          </a:xfrm>
          <a:prstGeom prst="rect">
            <a:avLst/>
          </a:prstGeom>
          <a:noFill/>
          <a:ln>
            <a:noFill/>
          </a:ln>
        </p:spPr>
      </p:pic>
      <p:sp>
        <p:nvSpPr>
          <p:cNvPr id="722" name="Google Shape;722;p37"/>
          <p:cNvSpPr txBox="1">
            <a:spLocks noGrp="1"/>
          </p:cNvSpPr>
          <p:nvPr>
            <p:ph type="body" idx="1"/>
          </p:nvPr>
        </p:nvSpPr>
        <p:spPr>
          <a:xfrm>
            <a:off x="112065" y="1202635"/>
            <a:ext cx="6232800" cy="3051049"/>
          </a:xfrm>
          <a:prstGeom prst="rect">
            <a:avLst/>
          </a:prstGeom>
          <a:noFill/>
          <a:ln>
            <a:noFill/>
          </a:ln>
        </p:spPr>
        <p:txBody>
          <a:bodyPr spcFirstLastPara="1" wrap="square" lIns="68575" tIns="34275" rIns="68575" bIns="34275" anchor="t" anchorCtr="0">
            <a:normAutofit/>
          </a:bodyPr>
          <a:lstStyle/>
          <a:p>
            <a:pPr marL="0" lvl="0" indent="0" algn="l" rtl="0">
              <a:lnSpc>
                <a:spcPct val="90000"/>
              </a:lnSpc>
              <a:spcBef>
                <a:spcPts val="0"/>
              </a:spcBef>
              <a:spcAft>
                <a:spcPts val="0"/>
              </a:spcAft>
              <a:buClr>
                <a:schemeClr val="dk1"/>
              </a:buClr>
              <a:buSzPts val="1900"/>
              <a:buNone/>
            </a:pPr>
            <a:endParaRPr sz="1900" dirty="0">
              <a:solidFill>
                <a:srgbClr val="3D4652"/>
              </a:solidFill>
            </a:endParaRPr>
          </a:p>
          <a:p>
            <a:pPr marL="136922" lvl="0" indent="-136922" algn="l" rtl="0">
              <a:lnSpc>
                <a:spcPct val="90000"/>
              </a:lnSpc>
              <a:spcBef>
                <a:spcPts val="0"/>
              </a:spcBef>
              <a:spcAft>
                <a:spcPts val="0"/>
              </a:spcAft>
              <a:buClr>
                <a:schemeClr val="dk1"/>
              </a:buClr>
              <a:buSzPts val="1900"/>
              <a:buFont typeface="Arial"/>
              <a:buChar char="•"/>
            </a:pPr>
            <a:r>
              <a:rPr lang="en-US" sz="1900" dirty="0">
                <a:solidFill>
                  <a:srgbClr val="3D4652"/>
                </a:solidFill>
              </a:rPr>
              <a:t> First outlined by Levin et al. (2009), building on many other decision-support frameworks</a:t>
            </a:r>
            <a:br>
              <a:rPr lang="en-US" dirty="0">
                <a:solidFill>
                  <a:srgbClr val="3D4652"/>
                </a:solidFill>
              </a:rPr>
            </a:br>
            <a:endParaRPr dirty="0"/>
          </a:p>
          <a:p>
            <a:pPr marL="177800" lvl="0" indent="-171450" algn="l" rtl="0">
              <a:lnSpc>
                <a:spcPct val="90000"/>
              </a:lnSpc>
              <a:spcBef>
                <a:spcPts val="800"/>
              </a:spcBef>
              <a:spcAft>
                <a:spcPts val="0"/>
              </a:spcAft>
              <a:buClr>
                <a:schemeClr val="dk1"/>
              </a:buClr>
              <a:buSzPts val="1900"/>
              <a:buChar char="•"/>
            </a:pPr>
            <a:r>
              <a:rPr lang="en-US" sz="1900" dirty="0">
                <a:solidFill>
                  <a:srgbClr val="3D4652"/>
                </a:solidFill>
              </a:rPr>
              <a:t>Core elements</a:t>
            </a:r>
            <a:r>
              <a:rPr lang="en-US" sz="1900" b="1" dirty="0">
                <a:solidFill>
                  <a:srgbClr val="3D4652"/>
                </a:solidFill>
              </a:rPr>
              <a:t>:</a:t>
            </a:r>
            <a:endParaRPr sz="1900" dirty="0">
              <a:solidFill>
                <a:srgbClr val="3D4652"/>
              </a:solidFill>
            </a:endParaRPr>
          </a:p>
          <a:p>
            <a:pPr marL="520700" lvl="1" indent="-190500" algn="l" rtl="0">
              <a:lnSpc>
                <a:spcPct val="90000"/>
              </a:lnSpc>
              <a:spcBef>
                <a:spcPts val="400"/>
              </a:spcBef>
              <a:spcAft>
                <a:spcPts val="0"/>
              </a:spcAft>
              <a:buClr>
                <a:srgbClr val="C00000"/>
              </a:buClr>
              <a:buSzPts val="2000"/>
              <a:buChar char="•"/>
            </a:pPr>
            <a:r>
              <a:rPr lang="en-US" sz="1800" dirty="0">
                <a:solidFill>
                  <a:srgbClr val="C00000"/>
                </a:solidFill>
              </a:rPr>
              <a:t>Define goals and targets</a:t>
            </a:r>
            <a:endParaRPr sz="1800" dirty="0"/>
          </a:p>
          <a:p>
            <a:pPr marL="520700" lvl="1" indent="-190500" algn="l" rtl="0">
              <a:lnSpc>
                <a:spcPct val="90000"/>
              </a:lnSpc>
              <a:spcBef>
                <a:spcPts val="400"/>
              </a:spcBef>
              <a:spcAft>
                <a:spcPts val="0"/>
              </a:spcAft>
              <a:buClr>
                <a:srgbClr val="2E75B5"/>
              </a:buClr>
              <a:buSzPts val="2000"/>
              <a:buChar char="•"/>
            </a:pPr>
            <a:r>
              <a:rPr lang="en-US" sz="1800" dirty="0">
                <a:solidFill>
                  <a:srgbClr val="2E75B5"/>
                </a:solidFill>
              </a:rPr>
              <a:t>Develop indicators and assess ecosystem</a:t>
            </a:r>
            <a:endParaRPr sz="1800" dirty="0"/>
          </a:p>
          <a:p>
            <a:pPr marL="520700" lvl="1" indent="-190500" algn="l" rtl="0">
              <a:lnSpc>
                <a:spcPct val="90000"/>
              </a:lnSpc>
              <a:spcBef>
                <a:spcPts val="400"/>
              </a:spcBef>
              <a:spcAft>
                <a:spcPts val="0"/>
              </a:spcAft>
              <a:buClr>
                <a:srgbClr val="548135"/>
              </a:buClr>
              <a:buSzPts val="2000"/>
              <a:buChar char="•"/>
            </a:pPr>
            <a:r>
              <a:rPr lang="en-US" sz="1800" dirty="0">
                <a:solidFill>
                  <a:srgbClr val="548135"/>
                </a:solidFill>
              </a:rPr>
              <a:t>Risk assessment</a:t>
            </a:r>
            <a:endParaRPr sz="1800" dirty="0"/>
          </a:p>
          <a:p>
            <a:pPr marL="520700" lvl="1" indent="-190500" algn="l" rtl="0">
              <a:lnSpc>
                <a:spcPct val="90000"/>
              </a:lnSpc>
              <a:spcBef>
                <a:spcPts val="400"/>
              </a:spcBef>
              <a:spcAft>
                <a:spcPts val="0"/>
              </a:spcAft>
              <a:buClr>
                <a:srgbClr val="C55A11"/>
              </a:buClr>
              <a:buSzPts val="2000"/>
              <a:buChar char="•"/>
            </a:pPr>
            <a:r>
              <a:rPr lang="en-US" sz="1800" dirty="0">
                <a:solidFill>
                  <a:srgbClr val="C55A11"/>
                </a:solidFill>
              </a:rPr>
              <a:t>Evaluate alternative management scenarios</a:t>
            </a:r>
            <a:endParaRPr sz="1800" dirty="0"/>
          </a:p>
          <a:p>
            <a:pPr marL="520700" lvl="1" indent="-190500" algn="l" rtl="0">
              <a:lnSpc>
                <a:spcPct val="90000"/>
              </a:lnSpc>
              <a:spcBef>
                <a:spcPts val="400"/>
              </a:spcBef>
              <a:spcAft>
                <a:spcPts val="0"/>
              </a:spcAft>
              <a:buClr>
                <a:srgbClr val="3D4652"/>
              </a:buClr>
              <a:buSzPts val="2000"/>
              <a:buChar char="•"/>
            </a:pPr>
            <a:r>
              <a:rPr lang="en-US" sz="1800" dirty="0">
                <a:solidFill>
                  <a:srgbClr val="3D4652"/>
                </a:solidFill>
              </a:rPr>
              <a:t>(repeat as actions are implemented or changes occur)</a:t>
            </a:r>
            <a:endParaRPr dirty="0"/>
          </a:p>
        </p:txBody>
      </p:sp>
      <p:sp>
        <p:nvSpPr>
          <p:cNvPr id="723" name="Google Shape;723;p37"/>
          <p:cNvSpPr txBox="1"/>
          <p:nvPr/>
        </p:nvSpPr>
        <p:spPr>
          <a:xfrm>
            <a:off x="265585" y="474646"/>
            <a:ext cx="8169424" cy="4452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chemeClr val="lt1"/>
              </a:buClr>
              <a:buSzPts val="2700"/>
              <a:buFont typeface="Calibri"/>
              <a:buNone/>
            </a:pPr>
            <a:r>
              <a:rPr lang="en-US" sz="2400">
                <a:solidFill>
                  <a:srgbClr val="1F497D"/>
                </a:solidFill>
                <a:latin typeface="Calibri"/>
                <a:ea typeface="Calibri"/>
                <a:cs typeface="Calibri"/>
                <a:sym typeface="Calibri"/>
              </a:rPr>
              <a:t>The NOAA Integrated Ecosystem Assessment (IEA)</a:t>
            </a:r>
            <a:endParaRPr sz="2400">
              <a:solidFill>
                <a:srgbClr val="1F497D"/>
              </a:solidFill>
              <a:latin typeface="Calibri"/>
              <a:ea typeface="Calibri"/>
              <a:cs typeface="Calibri"/>
              <a:sym typeface="Calibri"/>
            </a:endParaRPr>
          </a:p>
        </p:txBody>
      </p:sp>
      <p:sp>
        <p:nvSpPr>
          <p:cNvPr id="724" name="Google Shape;724;p37"/>
          <p:cNvSpPr txBox="1"/>
          <p:nvPr/>
        </p:nvSpPr>
        <p:spPr>
          <a:xfrm>
            <a:off x="514150" y="3046375"/>
            <a:ext cx="4515000" cy="342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2100"/>
              <a:buFont typeface="Arial"/>
              <a:buNone/>
            </a:pPr>
            <a:endParaRPr sz="21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38"/>
          <p:cNvSpPr txBox="1"/>
          <p:nvPr/>
        </p:nvSpPr>
        <p:spPr>
          <a:xfrm>
            <a:off x="142865" y="429996"/>
            <a:ext cx="4037250" cy="445200"/>
          </a:xfrm>
          <a:prstGeom prst="rect">
            <a:avLst/>
          </a:prstGeom>
          <a:noFill/>
          <a:ln>
            <a:noFill/>
          </a:ln>
        </p:spPr>
        <p:txBody>
          <a:bodyPr spcFirstLastPara="1" wrap="square" lIns="68575" tIns="34275" rIns="68575" bIns="34275" anchor="ctr" anchorCtr="0">
            <a:normAutofit/>
          </a:bodyPr>
          <a:lstStyle/>
          <a:p>
            <a:pPr marL="0" marR="0" lvl="0" indent="0" algn="l" rtl="0">
              <a:lnSpc>
                <a:spcPct val="90000"/>
              </a:lnSpc>
              <a:spcBef>
                <a:spcPts val="0"/>
              </a:spcBef>
              <a:spcAft>
                <a:spcPts val="0"/>
              </a:spcAft>
              <a:buClr>
                <a:schemeClr val="lt1"/>
              </a:buClr>
              <a:buSzPts val="2700"/>
              <a:buFont typeface="Calibri"/>
              <a:buNone/>
            </a:pPr>
            <a:r>
              <a:rPr lang="en-US" sz="2700">
                <a:solidFill>
                  <a:schemeClr val="dk2"/>
                </a:solidFill>
                <a:latin typeface="Arial"/>
                <a:ea typeface="Arial"/>
                <a:cs typeface="Arial"/>
                <a:sym typeface="Arial"/>
              </a:rPr>
              <a:t>California Current IEA</a:t>
            </a:r>
            <a:endParaRPr sz="2700">
              <a:solidFill>
                <a:schemeClr val="dk2"/>
              </a:solidFill>
              <a:latin typeface="Arial"/>
              <a:ea typeface="Arial"/>
              <a:cs typeface="Arial"/>
              <a:sym typeface="Arial"/>
            </a:endParaRPr>
          </a:p>
        </p:txBody>
      </p:sp>
      <p:pic>
        <p:nvPicPr>
          <p:cNvPr id="731" name="Google Shape;731;p38"/>
          <p:cNvPicPr preferRelativeResize="0"/>
          <p:nvPr/>
        </p:nvPicPr>
        <p:blipFill rotWithShape="1">
          <a:blip r:embed="rId3">
            <a:alphaModFix/>
          </a:blip>
          <a:srcRect/>
          <a:stretch/>
        </p:blipFill>
        <p:spPr>
          <a:xfrm>
            <a:off x="296383" y="1102276"/>
            <a:ext cx="5129947" cy="3741050"/>
          </a:xfrm>
          <a:prstGeom prst="rect">
            <a:avLst/>
          </a:prstGeom>
          <a:noFill/>
          <a:ln>
            <a:noFill/>
          </a:ln>
        </p:spPr>
      </p:pic>
      <p:sp>
        <p:nvSpPr>
          <p:cNvPr id="732" name="Google Shape;732;p38"/>
          <p:cNvSpPr txBox="1"/>
          <p:nvPr/>
        </p:nvSpPr>
        <p:spPr>
          <a:xfrm>
            <a:off x="5761422" y="1175201"/>
            <a:ext cx="3174000" cy="35952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rgbClr val="002060"/>
              </a:buClr>
              <a:buSzPts val="2100"/>
              <a:buFont typeface="Calibri"/>
              <a:buNone/>
            </a:pPr>
            <a:r>
              <a:rPr lang="en-US" sz="2100">
                <a:solidFill>
                  <a:srgbClr val="002060"/>
                </a:solidFill>
                <a:latin typeface="Calibri"/>
                <a:ea typeface="Calibri"/>
                <a:cs typeface="Calibri"/>
                <a:sym typeface="Calibri"/>
              </a:rPr>
              <a:t>Key Information Needs:</a:t>
            </a:r>
            <a:endParaRPr sz="2100">
              <a:solidFill>
                <a:srgbClr val="002060"/>
              </a:solidFill>
              <a:latin typeface="Calibri"/>
              <a:ea typeface="Calibri"/>
              <a:cs typeface="Calibri"/>
              <a:sym typeface="Calibri"/>
            </a:endParaRPr>
          </a:p>
          <a:p>
            <a:pPr marL="381000" marR="0" lvl="0" indent="-285750" algn="l" rtl="0">
              <a:spcBef>
                <a:spcPts val="0"/>
              </a:spcBef>
              <a:spcAft>
                <a:spcPts val="0"/>
              </a:spcAft>
              <a:buClr>
                <a:schemeClr val="dk2"/>
              </a:buClr>
              <a:buSzPts val="1800"/>
              <a:buFont typeface="Arial"/>
              <a:buChar char="•"/>
            </a:pPr>
            <a:r>
              <a:rPr lang="en-US" sz="1800">
                <a:solidFill>
                  <a:srgbClr val="3D4652"/>
                </a:solidFill>
                <a:latin typeface="Calibri"/>
                <a:ea typeface="Calibri"/>
                <a:cs typeface="Calibri"/>
                <a:sym typeface="Calibri"/>
              </a:rPr>
              <a:t>Time series</a:t>
            </a:r>
            <a:endParaRPr sz="1800">
              <a:solidFill>
                <a:srgbClr val="3D4652"/>
              </a:solidFill>
              <a:latin typeface="Calibri"/>
              <a:ea typeface="Calibri"/>
              <a:cs typeface="Calibri"/>
              <a:sym typeface="Calibri"/>
            </a:endParaRPr>
          </a:p>
          <a:p>
            <a:pPr marL="381000" marR="0" lvl="0" indent="-285750" algn="l" rtl="0">
              <a:spcBef>
                <a:spcPts val="0"/>
              </a:spcBef>
              <a:spcAft>
                <a:spcPts val="0"/>
              </a:spcAft>
              <a:buClr>
                <a:schemeClr val="dk2"/>
              </a:buClr>
              <a:buSzPts val="1800"/>
              <a:buFont typeface="Arial"/>
              <a:buChar char="•"/>
            </a:pPr>
            <a:r>
              <a:rPr lang="en-US" sz="1800">
                <a:solidFill>
                  <a:srgbClr val="3D4652"/>
                </a:solidFill>
                <a:latin typeface="Calibri"/>
                <a:ea typeface="Calibri"/>
                <a:cs typeface="Calibri"/>
                <a:sym typeface="Calibri"/>
              </a:rPr>
              <a:t>Broad Spatial Data</a:t>
            </a:r>
            <a:endParaRPr sz="1800">
              <a:solidFill>
                <a:srgbClr val="3D4652"/>
              </a:solidFill>
              <a:latin typeface="Calibri"/>
              <a:ea typeface="Calibri"/>
              <a:cs typeface="Calibri"/>
              <a:sym typeface="Calibri"/>
            </a:endParaRPr>
          </a:p>
          <a:p>
            <a:pPr marL="381000" marR="0" lvl="0" indent="-285750" algn="l" rtl="0">
              <a:spcBef>
                <a:spcPts val="0"/>
              </a:spcBef>
              <a:spcAft>
                <a:spcPts val="0"/>
              </a:spcAft>
              <a:buClr>
                <a:schemeClr val="dk2"/>
              </a:buClr>
              <a:buSzPts val="1800"/>
              <a:buFont typeface="Arial"/>
              <a:buChar char="•"/>
            </a:pPr>
            <a:r>
              <a:rPr lang="en-US" sz="1800">
                <a:solidFill>
                  <a:srgbClr val="3D4652"/>
                </a:solidFill>
                <a:latin typeface="Calibri"/>
                <a:ea typeface="Calibri"/>
                <a:cs typeface="Calibri"/>
                <a:sym typeface="Calibri"/>
              </a:rPr>
              <a:t>Regularly collected</a:t>
            </a:r>
            <a:endParaRPr sz="1800">
              <a:solidFill>
                <a:srgbClr val="3D4652"/>
              </a:solidFill>
              <a:latin typeface="Calibri"/>
              <a:ea typeface="Calibri"/>
              <a:cs typeface="Calibri"/>
              <a:sym typeface="Calibri"/>
            </a:endParaRPr>
          </a:p>
          <a:p>
            <a:pPr marL="381000" marR="0" lvl="0" indent="-285750" algn="l" rtl="0">
              <a:spcBef>
                <a:spcPts val="0"/>
              </a:spcBef>
              <a:spcAft>
                <a:spcPts val="0"/>
              </a:spcAft>
              <a:buClr>
                <a:schemeClr val="dk2"/>
              </a:buClr>
              <a:buSzPts val="1800"/>
              <a:buFont typeface="Arial"/>
              <a:buChar char="•"/>
            </a:pPr>
            <a:r>
              <a:rPr lang="en-US" sz="1800">
                <a:solidFill>
                  <a:srgbClr val="3D4652"/>
                </a:solidFill>
                <a:latin typeface="Calibri"/>
                <a:ea typeface="Calibri"/>
                <a:cs typeface="Calibri"/>
                <a:sym typeface="Calibri"/>
              </a:rPr>
              <a:t>Readily accessible</a:t>
            </a:r>
            <a:endParaRPr sz="1800">
              <a:solidFill>
                <a:srgbClr val="3D4652"/>
              </a:solidFill>
              <a:latin typeface="Calibri"/>
              <a:ea typeface="Calibri"/>
              <a:cs typeface="Calibri"/>
              <a:sym typeface="Calibri"/>
            </a:endParaRPr>
          </a:p>
          <a:p>
            <a:pPr marL="457200" marR="0" lvl="0" indent="0" algn="l" rtl="0">
              <a:spcBef>
                <a:spcPts val="0"/>
              </a:spcBef>
              <a:spcAft>
                <a:spcPts val="0"/>
              </a:spcAft>
              <a:buClr>
                <a:schemeClr val="dk1"/>
              </a:buClr>
              <a:buSzPts val="2100"/>
              <a:buFont typeface="Arial"/>
              <a:buNone/>
            </a:pPr>
            <a:endParaRPr sz="2100">
              <a:solidFill>
                <a:schemeClr val="dk1"/>
              </a:solidFill>
              <a:latin typeface="Calibri"/>
              <a:ea typeface="Calibri"/>
              <a:cs typeface="Calibri"/>
              <a:sym typeface="Calibri"/>
            </a:endParaRPr>
          </a:p>
          <a:p>
            <a:pPr marL="0" marR="0" lvl="0" indent="0" algn="l" rtl="0">
              <a:spcBef>
                <a:spcPts val="0"/>
              </a:spcBef>
              <a:spcAft>
                <a:spcPts val="0"/>
              </a:spcAft>
              <a:buClr>
                <a:srgbClr val="002060"/>
              </a:buClr>
              <a:buSzPts val="2100"/>
              <a:buFont typeface="Calibri"/>
              <a:buNone/>
            </a:pPr>
            <a:r>
              <a:rPr lang="en-US" sz="2100">
                <a:solidFill>
                  <a:srgbClr val="002060"/>
                </a:solidFill>
                <a:latin typeface="Calibri"/>
                <a:ea typeface="Calibri"/>
                <a:cs typeface="Calibri"/>
                <a:sym typeface="Calibri"/>
              </a:rPr>
              <a:t>Key Indicator Needs:</a:t>
            </a:r>
            <a:endParaRPr sz="2100">
              <a:solidFill>
                <a:srgbClr val="002060"/>
              </a:solidFill>
              <a:latin typeface="Calibri"/>
              <a:ea typeface="Calibri"/>
              <a:cs typeface="Calibri"/>
              <a:sym typeface="Calibri"/>
            </a:endParaRPr>
          </a:p>
          <a:p>
            <a:pPr marL="438150" marR="0" lvl="0" indent="-342900" algn="l" rtl="0">
              <a:spcBef>
                <a:spcPts val="0"/>
              </a:spcBef>
              <a:spcAft>
                <a:spcPts val="0"/>
              </a:spcAft>
              <a:buClr>
                <a:schemeClr val="dk2"/>
              </a:buClr>
              <a:buSzPts val="1800"/>
              <a:buFont typeface="Arial"/>
              <a:buChar char="•"/>
            </a:pPr>
            <a:r>
              <a:rPr lang="en-US" sz="1800">
                <a:solidFill>
                  <a:srgbClr val="3D4652"/>
                </a:solidFill>
                <a:latin typeface="Calibri"/>
                <a:ea typeface="Calibri"/>
                <a:cs typeface="Calibri"/>
                <a:sym typeface="Calibri"/>
              </a:rPr>
              <a:t>“Easy” to understand</a:t>
            </a:r>
            <a:endParaRPr sz="1800">
              <a:solidFill>
                <a:srgbClr val="3D4652"/>
              </a:solidFill>
              <a:latin typeface="Calibri"/>
              <a:ea typeface="Calibri"/>
              <a:cs typeface="Calibri"/>
              <a:sym typeface="Calibri"/>
            </a:endParaRPr>
          </a:p>
          <a:p>
            <a:pPr marL="438150" marR="0" lvl="0" indent="-342900" algn="l" rtl="0">
              <a:spcBef>
                <a:spcPts val="0"/>
              </a:spcBef>
              <a:spcAft>
                <a:spcPts val="0"/>
              </a:spcAft>
              <a:buClr>
                <a:schemeClr val="dk2"/>
              </a:buClr>
              <a:buSzPts val="1800"/>
              <a:buFont typeface="Arial"/>
              <a:buChar char="•"/>
            </a:pPr>
            <a:r>
              <a:rPr lang="en-US" sz="1800">
                <a:solidFill>
                  <a:srgbClr val="3D4652"/>
                </a:solidFill>
                <a:latin typeface="Calibri"/>
                <a:ea typeface="Calibri"/>
                <a:cs typeface="Calibri"/>
                <a:sym typeface="Calibri"/>
              </a:rPr>
              <a:t>Clear connection to management issue</a:t>
            </a:r>
            <a:endParaRPr sz="1800">
              <a:solidFill>
                <a:srgbClr val="3D4652"/>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40"/>
          <p:cNvSpPr txBox="1"/>
          <p:nvPr/>
        </p:nvSpPr>
        <p:spPr>
          <a:xfrm>
            <a:off x="173330" y="399814"/>
            <a:ext cx="5286372" cy="445200"/>
          </a:xfrm>
          <a:prstGeom prst="rect">
            <a:avLst/>
          </a:prstGeom>
          <a:noFill/>
          <a:ln>
            <a:noFill/>
          </a:ln>
        </p:spPr>
        <p:txBody>
          <a:bodyPr spcFirstLastPara="1" wrap="square" lIns="68575" tIns="34275" rIns="68575" bIns="34275" anchor="ctr" anchorCtr="0">
            <a:normAutofit/>
          </a:bodyPr>
          <a:lstStyle/>
          <a:p>
            <a:pPr marL="0" marR="0" lvl="0" indent="0" algn="l" rtl="0">
              <a:lnSpc>
                <a:spcPct val="90000"/>
              </a:lnSpc>
              <a:spcBef>
                <a:spcPts val="0"/>
              </a:spcBef>
              <a:spcAft>
                <a:spcPts val="0"/>
              </a:spcAft>
              <a:buClr>
                <a:schemeClr val="lt1"/>
              </a:buClr>
              <a:buSzPts val="2700"/>
              <a:buFont typeface="Calibri"/>
              <a:buNone/>
            </a:pPr>
            <a:r>
              <a:rPr lang="en-US" sz="2400">
                <a:solidFill>
                  <a:schemeClr val="dk2"/>
                </a:solidFill>
                <a:latin typeface="Arial"/>
                <a:ea typeface="Arial"/>
                <a:cs typeface="Arial"/>
                <a:sym typeface="Arial"/>
              </a:rPr>
              <a:t>How is the information delivered?</a:t>
            </a:r>
            <a:endParaRPr sz="2400">
              <a:solidFill>
                <a:schemeClr val="dk2"/>
              </a:solidFill>
              <a:latin typeface="Arial"/>
              <a:ea typeface="Arial"/>
              <a:cs typeface="Arial"/>
              <a:sym typeface="Arial"/>
            </a:endParaRPr>
          </a:p>
        </p:txBody>
      </p:sp>
      <p:pic>
        <p:nvPicPr>
          <p:cNvPr id="751" name="Google Shape;751;p40"/>
          <p:cNvPicPr preferRelativeResize="0"/>
          <p:nvPr/>
        </p:nvPicPr>
        <p:blipFill rotWithShape="1">
          <a:blip r:embed="rId3">
            <a:alphaModFix/>
          </a:blip>
          <a:srcRect/>
          <a:stretch/>
        </p:blipFill>
        <p:spPr>
          <a:xfrm>
            <a:off x="410700" y="1691337"/>
            <a:ext cx="3440738" cy="2320009"/>
          </a:xfrm>
          <a:prstGeom prst="rect">
            <a:avLst/>
          </a:prstGeom>
          <a:noFill/>
          <a:ln>
            <a:noFill/>
          </a:ln>
        </p:spPr>
      </p:pic>
      <p:sp>
        <p:nvSpPr>
          <p:cNvPr id="752" name="Google Shape;752;p40"/>
          <p:cNvSpPr txBox="1"/>
          <p:nvPr/>
        </p:nvSpPr>
        <p:spPr>
          <a:xfrm>
            <a:off x="165771" y="932850"/>
            <a:ext cx="3874499" cy="445200"/>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Clr>
                <a:srgbClr val="1F497D"/>
              </a:buClr>
              <a:buSzPts val="1800"/>
              <a:buFont typeface="Calibri"/>
              <a:buNone/>
            </a:pPr>
            <a:r>
              <a:rPr lang="en-US" sz="1800" dirty="0">
                <a:solidFill>
                  <a:srgbClr val="1F497D"/>
                </a:solidFill>
                <a:latin typeface="Calibri"/>
                <a:ea typeface="Calibri"/>
                <a:cs typeface="Calibri"/>
                <a:sym typeface="Calibri"/>
              </a:rPr>
              <a:t>Annual presentation of </a:t>
            </a:r>
          </a:p>
          <a:p>
            <a:pPr marL="0" marR="0" lvl="0" indent="0" algn="ctr" rtl="0">
              <a:spcBef>
                <a:spcPts val="0"/>
              </a:spcBef>
              <a:spcAft>
                <a:spcPts val="0"/>
              </a:spcAft>
              <a:buClr>
                <a:srgbClr val="1F497D"/>
              </a:buClr>
              <a:buSzPts val="1800"/>
              <a:buFont typeface="Calibri"/>
              <a:buNone/>
            </a:pPr>
            <a:r>
              <a:rPr lang="en-US" sz="1800" b="1" dirty="0">
                <a:solidFill>
                  <a:srgbClr val="1F497D"/>
                </a:solidFill>
                <a:latin typeface="Calibri"/>
                <a:ea typeface="Calibri"/>
                <a:cs typeface="Calibri"/>
                <a:sym typeface="Calibri"/>
              </a:rPr>
              <a:t>Ecosystem Status Report </a:t>
            </a:r>
            <a:r>
              <a:rPr lang="en-US" sz="1800" dirty="0">
                <a:solidFill>
                  <a:srgbClr val="1F497D"/>
                </a:solidFill>
                <a:latin typeface="Calibri"/>
                <a:ea typeface="Calibri"/>
                <a:cs typeface="Calibri"/>
                <a:sym typeface="Calibri"/>
              </a:rPr>
              <a:t>to the PFMC</a:t>
            </a:r>
            <a:endParaRPr sz="1800" dirty="0">
              <a:solidFill>
                <a:srgbClr val="1F497D"/>
              </a:solidFill>
              <a:latin typeface="Calibri"/>
              <a:ea typeface="Calibri"/>
              <a:cs typeface="Calibri"/>
              <a:sym typeface="Calibri"/>
            </a:endParaRPr>
          </a:p>
        </p:txBody>
      </p:sp>
      <p:sp>
        <p:nvSpPr>
          <p:cNvPr id="753" name="Google Shape;753;p40"/>
          <p:cNvSpPr txBox="1"/>
          <p:nvPr/>
        </p:nvSpPr>
        <p:spPr>
          <a:xfrm>
            <a:off x="410700" y="4096279"/>
            <a:ext cx="3506700" cy="49244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300">
                <a:solidFill>
                  <a:srgbClr val="1F497D"/>
                </a:solidFill>
                <a:latin typeface="Arial"/>
                <a:ea typeface="Arial"/>
                <a:cs typeface="Arial"/>
                <a:sym typeface="Arial"/>
              </a:rPr>
              <a:t>Summarizes to assess status of the CCE, used to interpret and communicate changes</a:t>
            </a:r>
            <a:endParaRPr/>
          </a:p>
        </p:txBody>
      </p:sp>
    </p:spTree>
  </p:cSld>
  <p:clrMapOvr>
    <a:masterClrMapping/>
  </p:clrMapOvr>
</p:sld>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1049</TotalTime>
  <Words>5040</Words>
  <Application>Microsoft Office PowerPoint</Application>
  <PresentationFormat>On-screen Show (16:9)</PresentationFormat>
  <Paragraphs>344</Paragraphs>
  <Slides>23</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Wingdings</vt:lpstr>
      <vt:lpstr>Raleway</vt:lpstr>
      <vt:lpstr>Calibri</vt:lpstr>
      <vt:lpstr>Arial</vt:lpstr>
      <vt:lpstr>Times New Roman</vt:lpstr>
      <vt:lpstr>Cambria</vt:lpstr>
      <vt:lpstr>Clarity</vt:lpstr>
      <vt:lpstr>PowerPoint Presentation</vt:lpstr>
      <vt:lpstr>PowerPoint Presentation</vt:lpstr>
      <vt:lpstr>PowerPoint Presentation</vt:lpstr>
      <vt:lpstr>PowerPoint Presentation</vt:lpstr>
      <vt:lpstr>For each FMP and management of their stocks</vt:lpstr>
      <vt:lpstr>For each FMP and management of their stocks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Fishery Ecosystem Plan - Ecosystem Initiative</vt:lpstr>
      <vt:lpstr>PowerPoint Presentation</vt:lpstr>
      <vt:lpstr>PowerPoint Presentation</vt:lpstr>
      <vt:lpstr>PowerPoint Presentation</vt:lpstr>
      <vt:lpstr>PowerPoint Presentation</vt:lpstr>
      <vt:lpstr>PowerPoint Presentation</vt:lpstr>
      <vt:lpstr>How might we use information from risk tables?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Mary Hunsicker</dc:creator>
  <cp:lastModifiedBy>Kiva.Oken</cp:lastModifiedBy>
  <cp:revision>19</cp:revision>
  <dcterms:created xsi:type="dcterms:W3CDTF">2015-08-06T19:07:30Z</dcterms:created>
  <dcterms:modified xsi:type="dcterms:W3CDTF">2024-05-30T17:31:16Z</dcterms:modified>
</cp:coreProperties>
</file>